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72" r:id="rId14"/>
    <p:sldId id="268"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28"/>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B88FB37-70E8-40B2-8B99-EB78931E387A}" type="doc">
      <dgm:prSet loTypeId="urn:microsoft.com/office/officeart/2016/7/layout/LinearBlockProcessNumbered" loCatId="process" qsTypeId="urn:microsoft.com/office/officeart/2005/8/quickstyle/simple1" qsCatId="simple" csTypeId="urn:microsoft.com/office/officeart/2005/8/colors/colorful2" csCatId="colorful" phldr="1"/>
      <dgm:spPr/>
      <dgm:t>
        <a:bodyPr/>
        <a:lstStyle/>
        <a:p>
          <a:endParaRPr lang="en-US"/>
        </a:p>
      </dgm:t>
    </dgm:pt>
    <dgm:pt modelId="{FD501522-C064-4194-8BAE-1D2B3E8AFD50}">
      <dgm:prSet/>
      <dgm:spPr/>
      <dgm:t>
        <a:bodyPr/>
        <a:lstStyle/>
        <a:p>
          <a:r>
            <a:rPr lang="en-US"/>
            <a:t>Formulate a method for conducting observations</a:t>
          </a:r>
        </a:p>
      </dgm:t>
    </dgm:pt>
    <dgm:pt modelId="{025DCDA6-AE7B-4E28-8A60-7E8D240886F1}" type="parTrans" cxnId="{DE061C39-2FAE-4C99-A07B-1ECDF5D72BCC}">
      <dgm:prSet/>
      <dgm:spPr/>
      <dgm:t>
        <a:bodyPr/>
        <a:lstStyle/>
        <a:p>
          <a:endParaRPr lang="en-US"/>
        </a:p>
      </dgm:t>
    </dgm:pt>
    <dgm:pt modelId="{CDB41049-3E7D-4732-AE1D-C8CEB5BCDB71}" type="sibTrans" cxnId="{DE061C39-2FAE-4C99-A07B-1ECDF5D72BCC}">
      <dgm:prSet phldrT="01" phldr="0"/>
      <dgm:spPr/>
      <dgm:t>
        <a:bodyPr/>
        <a:lstStyle/>
        <a:p>
          <a:r>
            <a:rPr lang="en-US"/>
            <a:t>01</a:t>
          </a:r>
        </a:p>
      </dgm:t>
    </dgm:pt>
    <dgm:pt modelId="{B6CAA190-AEDC-4170-AE77-1D1BB6D731CF}">
      <dgm:prSet/>
      <dgm:spPr/>
      <dgm:t>
        <a:bodyPr/>
        <a:lstStyle/>
        <a:p>
          <a:r>
            <a:rPr lang="en-US"/>
            <a:t>Select criteria for measuring or judging </a:t>
          </a:r>
        </a:p>
      </dgm:t>
    </dgm:pt>
    <dgm:pt modelId="{18C7E04E-414E-4952-B03C-1E83D750E2F4}" type="parTrans" cxnId="{E0EE8453-9A6A-450F-9D3B-C4168DCF2FB1}">
      <dgm:prSet/>
      <dgm:spPr/>
      <dgm:t>
        <a:bodyPr/>
        <a:lstStyle/>
        <a:p>
          <a:endParaRPr lang="en-US"/>
        </a:p>
      </dgm:t>
    </dgm:pt>
    <dgm:pt modelId="{B239A991-F4F0-42BF-8B77-4F25E48DF770}" type="sibTrans" cxnId="{E0EE8453-9A6A-450F-9D3B-C4168DCF2FB1}">
      <dgm:prSet phldrT="02" phldr="0"/>
      <dgm:spPr/>
      <dgm:t>
        <a:bodyPr/>
        <a:lstStyle/>
        <a:p>
          <a:r>
            <a:rPr lang="en-US"/>
            <a:t>02</a:t>
          </a:r>
        </a:p>
      </dgm:t>
    </dgm:pt>
    <dgm:pt modelId="{D01618AF-A668-49C5-909D-05779588BC90}">
      <dgm:prSet/>
      <dgm:spPr/>
      <dgm:t>
        <a:bodyPr/>
        <a:lstStyle/>
        <a:p>
          <a:r>
            <a:rPr lang="en-US" dirty="0"/>
            <a:t>Keep records of results and observations</a:t>
          </a:r>
        </a:p>
      </dgm:t>
    </dgm:pt>
    <dgm:pt modelId="{F0134613-900E-4E62-8B10-B6759969D542}" type="parTrans" cxnId="{9CF17510-ECE3-49A3-9CAE-A386C5D7B6AD}">
      <dgm:prSet/>
      <dgm:spPr/>
      <dgm:t>
        <a:bodyPr/>
        <a:lstStyle/>
        <a:p>
          <a:endParaRPr lang="en-US"/>
        </a:p>
      </dgm:t>
    </dgm:pt>
    <dgm:pt modelId="{5A73F3B7-D203-4306-8564-E80303712BBF}" type="sibTrans" cxnId="{9CF17510-ECE3-49A3-9CAE-A386C5D7B6AD}">
      <dgm:prSet phldrT="03" phldr="0"/>
      <dgm:spPr/>
      <dgm:t>
        <a:bodyPr/>
        <a:lstStyle/>
        <a:p>
          <a:r>
            <a:rPr lang="en-US"/>
            <a:t>03</a:t>
          </a:r>
        </a:p>
      </dgm:t>
    </dgm:pt>
    <dgm:pt modelId="{161C92CF-9C97-7440-B99E-AA23D33148BB}" type="pres">
      <dgm:prSet presAssocID="{5B88FB37-70E8-40B2-8B99-EB78931E387A}" presName="Name0" presStyleCnt="0">
        <dgm:presLayoutVars>
          <dgm:animLvl val="lvl"/>
          <dgm:resizeHandles val="exact"/>
        </dgm:presLayoutVars>
      </dgm:prSet>
      <dgm:spPr/>
    </dgm:pt>
    <dgm:pt modelId="{45C1F911-E1FF-0844-91FA-152DA7DA7E3D}" type="pres">
      <dgm:prSet presAssocID="{FD501522-C064-4194-8BAE-1D2B3E8AFD50}" presName="compositeNode" presStyleCnt="0">
        <dgm:presLayoutVars>
          <dgm:bulletEnabled val="1"/>
        </dgm:presLayoutVars>
      </dgm:prSet>
      <dgm:spPr/>
    </dgm:pt>
    <dgm:pt modelId="{F85EF7AD-1DCB-7347-814A-4333D65812BB}" type="pres">
      <dgm:prSet presAssocID="{FD501522-C064-4194-8BAE-1D2B3E8AFD50}" presName="bgRect" presStyleLbl="alignNode1" presStyleIdx="0" presStyleCnt="3"/>
      <dgm:spPr/>
    </dgm:pt>
    <dgm:pt modelId="{E8BCF9E7-8350-6243-A30F-BBFDB77CFDC8}" type="pres">
      <dgm:prSet presAssocID="{CDB41049-3E7D-4732-AE1D-C8CEB5BCDB71}" presName="sibTransNodeRect" presStyleLbl="alignNode1" presStyleIdx="0" presStyleCnt="3">
        <dgm:presLayoutVars>
          <dgm:chMax val="0"/>
          <dgm:bulletEnabled val="1"/>
        </dgm:presLayoutVars>
      </dgm:prSet>
      <dgm:spPr/>
    </dgm:pt>
    <dgm:pt modelId="{7A7F5596-058D-FE45-8DFB-A9FDEF72F732}" type="pres">
      <dgm:prSet presAssocID="{FD501522-C064-4194-8BAE-1D2B3E8AFD50}" presName="nodeRect" presStyleLbl="alignNode1" presStyleIdx="0" presStyleCnt="3">
        <dgm:presLayoutVars>
          <dgm:bulletEnabled val="1"/>
        </dgm:presLayoutVars>
      </dgm:prSet>
      <dgm:spPr/>
    </dgm:pt>
    <dgm:pt modelId="{F1AC0516-7A3C-A247-BC62-372D89BCD0A2}" type="pres">
      <dgm:prSet presAssocID="{CDB41049-3E7D-4732-AE1D-C8CEB5BCDB71}" presName="sibTrans" presStyleCnt="0"/>
      <dgm:spPr/>
    </dgm:pt>
    <dgm:pt modelId="{46BBD778-9BB3-BC44-B829-1F78304137A9}" type="pres">
      <dgm:prSet presAssocID="{B6CAA190-AEDC-4170-AE77-1D1BB6D731CF}" presName="compositeNode" presStyleCnt="0">
        <dgm:presLayoutVars>
          <dgm:bulletEnabled val="1"/>
        </dgm:presLayoutVars>
      </dgm:prSet>
      <dgm:spPr/>
    </dgm:pt>
    <dgm:pt modelId="{596C57CA-F822-FB47-A993-01CB19A9D47D}" type="pres">
      <dgm:prSet presAssocID="{B6CAA190-AEDC-4170-AE77-1D1BB6D731CF}" presName="bgRect" presStyleLbl="alignNode1" presStyleIdx="1" presStyleCnt="3"/>
      <dgm:spPr/>
    </dgm:pt>
    <dgm:pt modelId="{F4AFA8D8-4FE0-864B-B8A6-3CF474CBF392}" type="pres">
      <dgm:prSet presAssocID="{B239A991-F4F0-42BF-8B77-4F25E48DF770}" presName="sibTransNodeRect" presStyleLbl="alignNode1" presStyleIdx="1" presStyleCnt="3">
        <dgm:presLayoutVars>
          <dgm:chMax val="0"/>
          <dgm:bulletEnabled val="1"/>
        </dgm:presLayoutVars>
      </dgm:prSet>
      <dgm:spPr/>
    </dgm:pt>
    <dgm:pt modelId="{343C5677-AD21-9441-93BC-F0F289911ACA}" type="pres">
      <dgm:prSet presAssocID="{B6CAA190-AEDC-4170-AE77-1D1BB6D731CF}" presName="nodeRect" presStyleLbl="alignNode1" presStyleIdx="1" presStyleCnt="3">
        <dgm:presLayoutVars>
          <dgm:bulletEnabled val="1"/>
        </dgm:presLayoutVars>
      </dgm:prSet>
      <dgm:spPr/>
    </dgm:pt>
    <dgm:pt modelId="{928173A6-931D-654E-B93F-157AC9BD7B80}" type="pres">
      <dgm:prSet presAssocID="{B239A991-F4F0-42BF-8B77-4F25E48DF770}" presName="sibTrans" presStyleCnt="0"/>
      <dgm:spPr/>
    </dgm:pt>
    <dgm:pt modelId="{77234112-67E7-BF4D-A47C-B658DE409C14}" type="pres">
      <dgm:prSet presAssocID="{D01618AF-A668-49C5-909D-05779588BC90}" presName="compositeNode" presStyleCnt="0">
        <dgm:presLayoutVars>
          <dgm:bulletEnabled val="1"/>
        </dgm:presLayoutVars>
      </dgm:prSet>
      <dgm:spPr/>
    </dgm:pt>
    <dgm:pt modelId="{B03C3913-D8FF-D649-9C4E-31DCE0C344B7}" type="pres">
      <dgm:prSet presAssocID="{D01618AF-A668-49C5-909D-05779588BC90}" presName="bgRect" presStyleLbl="alignNode1" presStyleIdx="2" presStyleCnt="3"/>
      <dgm:spPr/>
    </dgm:pt>
    <dgm:pt modelId="{0C9EA109-FC2E-0142-B58B-945371FA42DF}" type="pres">
      <dgm:prSet presAssocID="{5A73F3B7-D203-4306-8564-E80303712BBF}" presName="sibTransNodeRect" presStyleLbl="alignNode1" presStyleIdx="2" presStyleCnt="3">
        <dgm:presLayoutVars>
          <dgm:chMax val="0"/>
          <dgm:bulletEnabled val="1"/>
        </dgm:presLayoutVars>
      </dgm:prSet>
      <dgm:spPr/>
    </dgm:pt>
    <dgm:pt modelId="{4307B6EC-3ED2-CA4F-A1E3-A37A4BA38ED5}" type="pres">
      <dgm:prSet presAssocID="{D01618AF-A668-49C5-909D-05779588BC90}" presName="nodeRect" presStyleLbl="alignNode1" presStyleIdx="2" presStyleCnt="3">
        <dgm:presLayoutVars>
          <dgm:bulletEnabled val="1"/>
        </dgm:presLayoutVars>
      </dgm:prSet>
      <dgm:spPr/>
    </dgm:pt>
  </dgm:ptLst>
  <dgm:cxnLst>
    <dgm:cxn modelId="{9CF17510-ECE3-49A3-9CAE-A386C5D7B6AD}" srcId="{5B88FB37-70E8-40B2-8B99-EB78931E387A}" destId="{D01618AF-A668-49C5-909D-05779588BC90}" srcOrd="2" destOrd="0" parTransId="{F0134613-900E-4E62-8B10-B6759969D542}" sibTransId="{5A73F3B7-D203-4306-8564-E80303712BBF}"/>
    <dgm:cxn modelId="{30B5C41A-67EE-C146-8D02-82347897DCA4}" type="presOf" srcId="{B239A991-F4F0-42BF-8B77-4F25E48DF770}" destId="{F4AFA8D8-4FE0-864B-B8A6-3CF474CBF392}" srcOrd="0" destOrd="0" presId="urn:microsoft.com/office/officeart/2016/7/layout/LinearBlockProcessNumbered"/>
    <dgm:cxn modelId="{8EE3321D-959D-0C4C-9995-0051009F4B65}" type="presOf" srcId="{D01618AF-A668-49C5-909D-05779588BC90}" destId="{B03C3913-D8FF-D649-9C4E-31DCE0C344B7}" srcOrd="0" destOrd="0" presId="urn:microsoft.com/office/officeart/2016/7/layout/LinearBlockProcessNumbered"/>
    <dgm:cxn modelId="{EDB5D026-52AB-7246-9D8A-7EFAF96B7FFE}" type="presOf" srcId="{FD501522-C064-4194-8BAE-1D2B3E8AFD50}" destId="{7A7F5596-058D-FE45-8DFB-A9FDEF72F732}" srcOrd="1" destOrd="0" presId="urn:microsoft.com/office/officeart/2016/7/layout/LinearBlockProcessNumbered"/>
    <dgm:cxn modelId="{E20C2927-36AC-314A-AC82-DF523B1335E0}" type="presOf" srcId="{FD501522-C064-4194-8BAE-1D2B3E8AFD50}" destId="{F85EF7AD-1DCB-7347-814A-4333D65812BB}" srcOrd="0" destOrd="0" presId="urn:microsoft.com/office/officeart/2016/7/layout/LinearBlockProcessNumbered"/>
    <dgm:cxn modelId="{DE061C39-2FAE-4C99-A07B-1ECDF5D72BCC}" srcId="{5B88FB37-70E8-40B2-8B99-EB78931E387A}" destId="{FD501522-C064-4194-8BAE-1D2B3E8AFD50}" srcOrd="0" destOrd="0" parTransId="{025DCDA6-AE7B-4E28-8A60-7E8D240886F1}" sibTransId="{CDB41049-3E7D-4732-AE1D-C8CEB5BCDB71}"/>
    <dgm:cxn modelId="{6C061D4F-760C-6F41-A583-7F74B65EBAE4}" type="presOf" srcId="{5A73F3B7-D203-4306-8564-E80303712BBF}" destId="{0C9EA109-FC2E-0142-B58B-945371FA42DF}" srcOrd="0" destOrd="0" presId="urn:microsoft.com/office/officeart/2016/7/layout/LinearBlockProcessNumbered"/>
    <dgm:cxn modelId="{33001F53-E89C-0D47-B2A6-FF580B996168}" type="presOf" srcId="{5B88FB37-70E8-40B2-8B99-EB78931E387A}" destId="{161C92CF-9C97-7440-B99E-AA23D33148BB}" srcOrd="0" destOrd="0" presId="urn:microsoft.com/office/officeart/2016/7/layout/LinearBlockProcessNumbered"/>
    <dgm:cxn modelId="{E0EE8453-9A6A-450F-9D3B-C4168DCF2FB1}" srcId="{5B88FB37-70E8-40B2-8B99-EB78931E387A}" destId="{B6CAA190-AEDC-4170-AE77-1D1BB6D731CF}" srcOrd="1" destOrd="0" parTransId="{18C7E04E-414E-4952-B03C-1E83D750E2F4}" sibTransId="{B239A991-F4F0-42BF-8B77-4F25E48DF770}"/>
    <dgm:cxn modelId="{B51A0059-3353-A741-91CD-D984EE081CA0}" type="presOf" srcId="{D01618AF-A668-49C5-909D-05779588BC90}" destId="{4307B6EC-3ED2-CA4F-A1E3-A37A4BA38ED5}" srcOrd="1" destOrd="0" presId="urn:microsoft.com/office/officeart/2016/7/layout/LinearBlockProcessNumbered"/>
    <dgm:cxn modelId="{E5992C79-C776-F948-ABA7-F99EAC9E6B74}" type="presOf" srcId="{CDB41049-3E7D-4732-AE1D-C8CEB5BCDB71}" destId="{E8BCF9E7-8350-6243-A30F-BBFDB77CFDC8}" srcOrd="0" destOrd="0" presId="urn:microsoft.com/office/officeart/2016/7/layout/LinearBlockProcessNumbered"/>
    <dgm:cxn modelId="{993BFF92-90C1-4C45-A42F-19BFB53B2EEA}" type="presOf" srcId="{B6CAA190-AEDC-4170-AE77-1D1BB6D731CF}" destId="{343C5677-AD21-9441-93BC-F0F289911ACA}" srcOrd="1" destOrd="0" presId="urn:microsoft.com/office/officeart/2016/7/layout/LinearBlockProcessNumbered"/>
    <dgm:cxn modelId="{BFD336B8-D729-9646-8B5D-ADBCAEDECC0E}" type="presOf" srcId="{B6CAA190-AEDC-4170-AE77-1D1BB6D731CF}" destId="{596C57CA-F822-FB47-A993-01CB19A9D47D}" srcOrd="0" destOrd="0" presId="urn:microsoft.com/office/officeart/2016/7/layout/LinearBlockProcessNumbered"/>
    <dgm:cxn modelId="{BDD3C699-BFC1-664C-BF5F-DA2FCBAA5179}" type="presParOf" srcId="{161C92CF-9C97-7440-B99E-AA23D33148BB}" destId="{45C1F911-E1FF-0844-91FA-152DA7DA7E3D}" srcOrd="0" destOrd="0" presId="urn:microsoft.com/office/officeart/2016/7/layout/LinearBlockProcessNumbered"/>
    <dgm:cxn modelId="{6470F878-CA84-FD41-8677-FAA86F000650}" type="presParOf" srcId="{45C1F911-E1FF-0844-91FA-152DA7DA7E3D}" destId="{F85EF7AD-1DCB-7347-814A-4333D65812BB}" srcOrd="0" destOrd="0" presId="urn:microsoft.com/office/officeart/2016/7/layout/LinearBlockProcessNumbered"/>
    <dgm:cxn modelId="{37336EC1-646D-1740-910C-108F97E4A23F}" type="presParOf" srcId="{45C1F911-E1FF-0844-91FA-152DA7DA7E3D}" destId="{E8BCF9E7-8350-6243-A30F-BBFDB77CFDC8}" srcOrd="1" destOrd="0" presId="urn:microsoft.com/office/officeart/2016/7/layout/LinearBlockProcessNumbered"/>
    <dgm:cxn modelId="{ED2D789A-20F7-C64A-8D19-915C81A9D7C2}" type="presParOf" srcId="{45C1F911-E1FF-0844-91FA-152DA7DA7E3D}" destId="{7A7F5596-058D-FE45-8DFB-A9FDEF72F732}" srcOrd="2" destOrd="0" presId="urn:microsoft.com/office/officeart/2016/7/layout/LinearBlockProcessNumbered"/>
    <dgm:cxn modelId="{D4A55632-7464-DD4C-8618-08E071863975}" type="presParOf" srcId="{161C92CF-9C97-7440-B99E-AA23D33148BB}" destId="{F1AC0516-7A3C-A247-BC62-372D89BCD0A2}" srcOrd="1" destOrd="0" presId="urn:microsoft.com/office/officeart/2016/7/layout/LinearBlockProcessNumbered"/>
    <dgm:cxn modelId="{E7347007-29AD-FC46-84BF-7CC7DAC179FA}" type="presParOf" srcId="{161C92CF-9C97-7440-B99E-AA23D33148BB}" destId="{46BBD778-9BB3-BC44-B829-1F78304137A9}" srcOrd="2" destOrd="0" presId="urn:microsoft.com/office/officeart/2016/7/layout/LinearBlockProcessNumbered"/>
    <dgm:cxn modelId="{A1C1E0CF-CC70-5B43-B8FF-2F554BAD3C48}" type="presParOf" srcId="{46BBD778-9BB3-BC44-B829-1F78304137A9}" destId="{596C57CA-F822-FB47-A993-01CB19A9D47D}" srcOrd="0" destOrd="0" presId="urn:microsoft.com/office/officeart/2016/7/layout/LinearBlockProcessNumbered"/>
    <dgm:cxn modelId="{AC144C22-94AC-3143-A7B1-C9BC497455E5}" type="presParOf" srcId="{46BBD778-9BB3-BC44-B829-1F78304137A9}" destId="{F4AFA8D8-4FE0-864B-B8A6-3CF474CBF392}" srcOrd="1" destOrd="0" presId="urn:microsoft.com/office/officeart/2016/7/layout/LinearBlockProcessNumbered"/>
    <dgm:cxn modelId="{57F1BC26-70F5-0B42-B28A-EEFB4536A1B7}" type="presParOf" srcId="{46BBD778-9BB3-BC44-B829-1F78304137A9}" destId="{343C5677-AD21-9441-93BC-F0F289911ACA}" srcOrd="2" destOrd="0" presId="urn:microsoft.com/office/officeart/2016/7/layout/LinearBlockProcessNumbered"/>
    <dgm:cxn modelId="{C8A78E47-97F8-A643-B175-151668F98B59}" type="presParOf" srcId="{161C92CF-9C97-7440-B99E-AA23D33148BB}" destId="{928173A6-931D-654E-B93F-157AC9BD7B80}" srcOrd="3" destOrd="0" presId="urn:microsoft.com/office/officeart/2016/7/layout/LinearBlockProcessNumbered"/>
    <dgm:cxn modelId="{915FBBA9-7C9A-D44B-83F4-7588665B43B6}" type="presParOf" srcId="{161C92CF-9C97-7440-B99E-AA23D33148BB}" destId="{77234112-67E7-BF4D-A47C-B658DE409C14}" srcOrd="4" destOrd="0" presId="urn:microsoft.com/office/officeart/2016/7/layout/LinearBlockProcessNumbered"/>
    <dgm:cxn modelId="{83EF829D-A294-D341-9BFA-A640D8CB0071}" type="presParOf" srcId="{77234112-67E7-BF4D-A47C-B658DE409C14}" destId="{B03C3913-D8FF-D649-9C4E-31DCE0C344B7}" srcOrd="0" destOrd="0" presId="urn:microsoft.com/office/officeart/2016/7/layout/LinearBlockProcessNumbered"/>
    <dgm:cxn modelId="{A290A6C0-5DA4-7C42-87AE-EE48BCE562F0}" type="presParOf" srcId="{77234112-67E7-BF4D-A47C-B658DE409C14}" destId="{0C9EA109-FC2E-0142-B58B-945371FA42DF}" srcOrd="1" destOrd="0" presId="urn:microsoft.com/office/officeart/2016/7/layout/LinearBlockProcessNumbered"/>
    <dgm:cxn modelId="{46F1698B-BAF4-504F-B003-433DF605E267}" type="presParOf" srcId="{77234112-67E7-BF4D-A47C-B658DE409C14}" destId="{4307B6EC-3ED2-CA4F-A1E3-A37A4BA38ED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FC13D-0BD6-4E54-B9F0-29475B8A673F}"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B600717F-BF69-4FFD-B8DD-2B4C2D7D8F18}">
      <dgm:prSet/>
      <dgm:spPr/>
      <dgm:t>
        <a:bodyPr/>
        <a:lstStyle/>
        <a:p>
          <a:r>
            <a:rPr lang="en-US"/>
            <a:t>Your topic and purpose also determine your criteria for making judgments. </a:t>
          </a:r>
        </a:p>
      </dgm:t>
    </dgm:pt>
    <dgm:pt modelId="{0430EA37-B932-48B7-962F-15DE70212258}" type="parTrans" cxnId="{DF4A98C2-7F64-4066-8743-C3BE6F096307}">
      <dgm:prSet/>
      <dgm:spPr/>
      <dgm:t>
        <a:bodyPr/>
        <a:lstStyle/>
        <a:p>
          <a:endParaRPr lang="en-US"/>
        </a:p>
      </dgm:t>
    </dgm:pt>
    <dgm:pt modelId="{15FB1A26-53D6-478D-8079-EDC6FF50FA50}" type="sibTrans" cxnId="{DF4A98C2-7F64-4066-8743-C3BE6F096307}">
      <dgm:prSet/>
      <dgm:spPr/>
      <dgm:t>
        <a:bodyPr/>
        <a:lstStyle/>
        <a:p>
          <a:endParaRPr lang="en-US"/>
        </a:p>
      </dgm:t>
    </dgm:pt>
    <dgm:pt modelId="{74FC906F-0B90-4C3F-8746-FCD371E15077}">
      <dgm:prSet/>
      <dgm:spPr/>
      <dgm:t>
        <a:bodyPr/>
        <a:lstStyle/>
        <a:p>
          <a:r>
            <a:rPr lang="en-US" dirty="0"/>
            <a:t>Are you reviewing a movie or TV show? If so, your criteria might include entertainment value, historical accuracy, acting skills, visual appeal, plot complexity and/or believability, social relevance, or other criteria.</a:t>
          </a:r>
        </a:p>
      </dgm:t>
    </dgm:pt>
    <dgm:pt modelId="{F9EB3955-3FA4-4781-89B3-0DA3605C41ED}" type="parTrans" cxnId="{B223C252-AE46-4C4E-93DD-E9CA7D1BA5BE}">
      <dgm:prSet/>
      <dgm:spPr/>
      <dgm:t>
        <a:bodyPr/>
        <a:lstStyle/>
        <a:p>
          <a:endParaRPr lang="en-US"/>
        </a:p>
      </dgm:t>
    </dgm:pt>
    <dgm:pt modelId="{D25B9F1E-B3A7-48C6-ACA4-AB1EF75775E3}" type="sibTrans" cxnId="{B223C252-AE46-4C4E-93DD-E9CA7D1BA5BE}">
      <dgm:prSet/>
      <dgm:spPr/>
      <dgm:t>
        <a:bodyPr/>
        <a:lstStyle/>
        <a:p>
          <a:endParaRPr lang="en-US"/>
        </a:p>
      </dgm:t>
    </dgm:pt>
    <dgm:pt modelId="{744B6A25-6C84-4848-AEE2-40DE54C286D3}">
      <dgm:prSet/>
      <dgm:spPr/>
      <dgm:t>
        <a:bodyPr/>
        <a:lstStyle/>
        <a:p>
          <a:r>
            <a:rPr lang="en-US"/>
            <a:t>Are you trying to define a problem with lack of student parking spaces on a college campus for a problem-solving essay? If so, your criteria might include accessibility of spaces in convenient locations, distance between available spaces and the busiest classroom buildings, impediments to walking across campus like crossing busy streets or flooded sidewalks on rainy days, and so forth. </a:t>
          </a:r>
        </a:p>
      </dgm:t>
    </dgm:pt>
    <dgm:pt modelId="{21F6592D-7F06-4757-AC55-1B1CEC4AC64E}" type="parTrans" cxnId="{67FC4283-E344-4A8D-8A1F-CF2ACC2EB11D}">
      <dgm:prSet/>
      <dgm:spPr/>
      <dgm:t>
        <a:bodyPr/>
        <a:lstStyle/>
        <a:p>
          <a:endParaRPr lang="en-US"/>
        </a:p>
      </dgm:t>
    </dgm:pt>
    <dgm:pt modelId="{0F1D5C6A-7E62-49E0-93FB-91FD15E13F49}" type="sibTrans" cxnId="{67FC4283-E344-4A8D-8A1F-CF2ACC2EB11D}">
      <dgm:prSet/>
      <dgm:spPr/>
      <dgm:t>
        <a:bodyPr/>
        <a:lstStyle/>
        <a:p>
          <a:endParaRPr lang="en-US"/>
        </a:p>
      </dgm:t>
    </dgm:pt>
    <dgm:pt modelId="{488EA115-9667-5F45-ABDC-F452771729DF}" type="pres">
      <dgm:prSet presAssocID="{959FC13D-0BD6-4E54-B9F0-29475B8A673F}" presName="Name0" presStyleCnt="0">
        <dgm:presLayoutVars>
          <dgm:dir/>
          <dgm:resizeHandles val="exact"/>
        </dgm:presLayoutVars>
      </dgm:prSet>
      <dgm:spPr/>
    </dgm:pt>
    <dgm:pt modelId="{D99559A1-07C1-4748-B7CB-03624B324ADE}" type="pres">
      <dgm:prSet presAssocID="{B600717F-BF69-4FFD-B8DD-2B4C2D7D8F18}" presName="node" presStyleLbl="node1" presStyleIdx="0" presStyleCnt="1">
        <dgm:presLayoutVars>
          <dgm:bulletEnabled val="1"/>
        </dgm:presLayoutVars>
      </dgm:prSet>
      <dgm:spPr/>
    </dgm:pt>
  </dgm:ptLst>
  <dgm:cxnLst>
    <dgm:cxn modelId="{C0644824-7D50-654C-BD78-D420531DD729}" type="presOf" srcId="{74FC906F-0B90-4C3F-8746-FCD371E15077}" destId="{D99559A1-07C1-4748-B7CB-03624B324ADE}" srcOrd="0" destOrd="1" presId="urn:microsoft.com/office/officeart/2016/7/layout/BasicProcessNew"/>
    <dgm:cxn modelId="{B223C252-AE46-4C4E-93DD-E9CA7D1BA5BE}" srcId="{B600717F-BF69-4FFD-B8DD-2B4C2D7D8F18}" destId="{74FC906F-0B90-4C3F-8746-FCD371E15077}" srcOrd="0" destOrd="0" parTransId="{F9EB3955-3FA4-4781-89B3-0DA3605C41ED}" sibTransId="{D25B9F1E-B3A7-48C6-ACA4-AB1EF75775E3}"/>
    <dgm:cxn modelId="{EFDF0C57-41E6-AD46-9425-5039450F0171}" type="presOf" srcId="{B600717F-BF69-4FFD-B8DD-2B4C2D7D8F18}" destId="{D99559A1-07C1-4748-B7CB-03624B324ADE}" srcOrd="0" destOrd="0" presId="urn:microsoft.com/office/officeart/2016/7/layout/BasicProcessNew"/>
    <dgm:cxn modelId="{117E3B6C-151B-244B-B9F9-8ED018D34D16}" type="presOf" srcId="{959FC13D-0BD6-4E54-B9F0-29475B8A673F}" destId="{488EA115-9667-5F45-ABDC-F452771729DF}" srcOrd="0" destOrd="0" presId="urn:microsoft.com/office/officeart/2016/7/layout/BasicProcessNew"/>
    <dgm:cxn modelId="{67FC4283-E344-4A8D-8A1F-CF2ACC2EB11D}" srcId="{B600717F-BF69-4FFD-B8DD-2B4C2D7D8F18}" destId="{744B6A25-6C84-4848-AEE2-40DE54C286D3}" srcOrd="1" destOrd="0" parTransId="{21F6592D-7F06-4757-AC55-1B1CEC4AC64E}" sibTransId="{0F1D5C6A-7E62-49E0-93FB-91FD15E13F49}"/>
    <dgm:cxn modelId="{F89CB68B-F0BE-0644-A003-36D1B730CD38}" type="presOf" srcId="{744B6A25-6C84-4848-AEE2-40DE54C286D3}" destId="{D99559A1-07C1-4748-B7CB-03624B324ADE}" srcOrd="0" destOrd="2" presId="urn:microsoft.com/office/officeart/2016/7/layout/BasicProcessNew"/>
    <dgm:cxn modelId="{DF4A98C2-7F64-4066-8743-C3BE6F096307}" srcId="{959FC13D-0BD6-4E54-B9F0-29475B8A673F}" destId="{B600717F-BF69-4FFD-B8DD-2B4C2D7D8F18}" srcOrd="0" destOrd="0" parTransId="{0430EA37-B932-48B7-962F-15DE70212258}" sibTransId="{15FB1A26-53D6-478D-8079-EDC6FF50FA50}"/>
    <dgm:cxn modelId="{F70029DC-FF53-FC47-8CCA-813D15234859}" type="presParOf" srcId="{488EA115-9667-5F45-ABDC-F452771729DF}" destId="{D99559A1-07C1-4748-B7CB-03624B324ADE}" srcOrd="0"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E9E536-CAD2-4EEA-86EE-29C3C5A160E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DD361AE-41E9-4940-BAC8-ED72FEBB2FBD}">
      <dgm:prSet custT="1"/>
      <dgm:spPr/>
      <dgm:t>
        <a:bodyPr/>
        <a:lstStyle/>
        <a:p>
          <a:r>
            <a:rPr lang="en-US" sz="2000" dirty="0"/>
            <a:t>One of the most important aspects of field research is accurate and meticulous record keeping. Take notes on everything. Put dates and times on your notes. Organize your notes into lists, graphs, and charts where necessary. Don’t rely on yourself to remember details later. Write them down so that there will be no question later.</a:t>
          </a:r>
        </a:p>
      </dgm:t>
    </dgm:pt>
    <dgm:pt modelId="{A5088F91-7410-4F24-A187-1DFBFD13B00C}" type="parTrans" cxnId="{7F721C33-893B-4028-B4BA-154777B7FA82}">
      <dgm:prSet/>
      <dgm:spPr/>
      <dgm:t>
        <a:bodyPr/>
        <a:lstStyle/>
        <a:p>
          <a:endParaRPr lang="en-US"/>
        </a:p>
      </dgm:t>
    </dgm:pt>
    <dgm:pt modelId="{F58ABDE8-F42B-4FEA-9F66-56BC4001E4FD}" type="sibTrans" cxnId="{7F721C33-893B-4028-B4BA-154777B7FA82}">
      <dgm:prSet/>
      <dgm:spPr/>
      <dgm:t>
        <a:bodyPr/>
        <a:lstStyle/>
        <a:p>
          <a:endParaRPr lang="en-US"/>
        </a:p>
      </dgm:t>
    </dgm:pt>
    <dgm:pt modelId="{E38F850D-71B5-440C-AC6A-07FFF3343831}">
      <dgm:prSet custT="1"/>
      <dgm:spPr/>
      <dgm:t>
        <a:bodyPr/>
        <a:lstStyle/>
        <a:p>
          <a:r>
            <a:rPr lang="en-US" sz="2000" dirty="0"/>
            <a:t>Tip: Carry a notepad with you for taking notes, but if you are caught without one, use the Notes app on your phone, or use your phone to send notes to yourself in an email. </a:t>
          </a:r>
        </a:p>
      </dgm:t>
    </dgm:pt>
    <dgm:pt modelId="{1F812F4A-AC4B-43F9-BC8B-C71F05B2A3F9}" type="parTrans" cxnId="{9BBA90C9-0211-425E-AC0C-AF4E1BEABC21}">
      <dgm:prSet/>
      <dgm:spPr/>
      <dgm:t>
        <a:bodyPr/>
        <a:lstStyle/>
        <a:p>
          <a:endParaRPr lang="en-US"/>
        </a:p>
      </dgm:t>
    </dgm:pt>
    <dgm:pt modelId="{6348A69B-2D07-45FD-9417-33D0187A835E}" type="sibTrans" cxnId="{9BBA90C9-0211-425E-AC0C-AF4E1BEABC21}">
      <dgm:prSet/>
      <dgm:spPr/>
      <dgm:t>
        <a:bodyPr/>
        <a:lstStyle/>
        <a:p>
          <a:endParaRPr lang="en-US"/>
        </a:p>
      </dgm:t>
    </dgm:pt>
    <dgm:pt modelId="{0CE84F37-1791-40E8-B570-4CB0AC3916E4}" type="pres">
      <dgm:prSet presAssocID="{66E9E536-CAD2-4EEA-86EE-29C3C5A160ED}" presName="root" presStyleCnt="0">
        <dgm:presLayoutVars>
          <dgm:dir/>
          <dgm:resizeHandles val="exact"/>
        </dgm:presLayoutVars>
      </dgm:prSet>
      <dgm:spPr/>
    </dgm:pt>
    <dgm:pt modelId="{8221F097-403D-4BA6-A4F4-F8025F67D861}" type="pres">
      <dgm:prSet presAssocID="{DDD361AE-41E9-4940-BAC8-ED72FEBB2FBD}" presName="compNode" presStyleCnt="0"/>
      <dgm:spPr/>
    </dgm:pt>
    <dgm:pt modelId="{B0812D49-C337-46A3-B7A2-F2D1D64CBDC7}" type="pres">
      <dgm:prSet presAssocID="{DDD361AE-41E9-4940-BAC8-ED72FEBB2FBD}" presName="bgRect" presStyleLbl="bgShp" presStyleIdx="0" presStyleCnt="2" custScaleY="155387"/>
      <dgm:spPr/>
    </dgm:pt>
    <dgm:pt modelId="{950FA270-EECB-4B9E-925B-5D8869CA998D}" type="pres">
      <dgm:prSet presAssocID="{DDD361AE-41E9-4940-BAC8-ED72FEBB2FBD}"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List"/>
        </a:ext>
      </dgm:extLst>
    </dgm:pt>
    <dgm:pt modelId="{3892B35C-FE8C-4218-8B2B-F55F7AC9F743}" type="pres">
      <dgm:prSet presAssocID="{DDD361AE-41E9-4940-BAC8-ED72FEBB2FBD}" presName="spaceRect" presStyleCnt="0"/>
      <dgm:spPr/>
    </dgm:pt>
    <dgm:pt modelId="{D61EEB21-690F-4A1C-976C-B04CFC3945B6}" type="pres">
      <dgm:prSet presAssocID="{DDD361AE-41E9-4940-BAC8-ED72FEBB2FBD}" presName="parTx" presStyleLbl="revTx" presStyleIdx="0" presStyleCnt="2" custLinFactNeighborX="-246" custLinFactNeighborY="-7072">
        <dgm:presLayoutVars>
          <dgm:chMax val="0"/>
          <dgm:chPref val="0"/>
        </dgm:presLayoutVars>
      </dgm:prSet>
      <dgm:spPr/>
    </dgm:pt>
    <dgm:pt modelId="{643A2646-DA06-4145-98D5-9A22F19F2A13}" type="pres">
      <dgm:prSet presAssocID="{F58ABDE8-F42B-4FEA-9F66-56BC4001E4FD}" presName="sibTrans" presStyleCnt="0"/>
      <dgm:spPr/>
    </dgm:pt>
    <dgm:pt modelId="{B801406D-040C-412B-95B4-8DC4989EA16C}" type="pres">
      <dgm:prSet presAssocID="{E38F850D-71B5-440C-AC6A-07FFF3343831}" presName="compNode" presStyleCnt="0"/>
      <dgm:spPr/>
    </dgm:pt>
    <dgm:pt modelId="{19D7AC39-DCF3-465E-8E6D-E8BDD2C2F8C7}" type="pres">
      <dgm:prSet presAssocID="{E38F850D-71B5-440C-AC6A-07FFF3343831}" presName="bgRect" presStyleLbl="bgShp" presStyleIdx="1" presStyleCnt="2" custScaleY="148552"/>
      <dgm:spPr/>
    </dgm:pt>
    <dgm:pt modelId="{23CAEDFE-9158-46F7-A229-30E5E83C12A0}" type="pres">
      <dgm:prSet presAssocID="{E38F850D-71B5-440C-AC6A-07FFF334383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4DCAF97F-B209-4FC9-ABDA-1E59A03D2A33}" type="pres">
      <dgm:prSet presAssocID="{E38F850D-71B5-440C-AC6A-07FFF3343831}" presName="spaceRect" presStyleCnt="0"/>
      <dgm:spPr/>
    </dgm:pt>
    <dgm:pt modelId="{2CA418B9-BDB7-4952-8240-212BB9618362}" type="pres">
      <dgm:prSet presAssocID="{E38F850D-71B5-440C-AC6A-07FFF3343831}" presName="parTx" presStyleLbl="revTx" presStyleIdx="1" presStyleCnt="2" custLinFactNeighborY="-6286">
        <dgm:presLayoutVars>
          <dgm:chMax val="0"/>
          <dgm:chPref val="0"/>
        </dgm:presLayoutVars>
      </dgm:prSet>
      <dgm:spPr/>
    </dgm:pt>
  </dgm:ptLst>
  <dgm:cxnLst>
    <dgm:cxn modelId="{330DE615-84FA-4E73-A641-9F57D322F45A}" type="presOf" srcId="{66E9E536-CAD2-4EEA-86EE-29C3C5A160ED}" destId="{0CE84F37-1791-40E8-B570-4CB0AC3916E4}" srcOrd="0" destOrd="0" presId="urn:microsoft.com/office/officeart/2018/2/layout/IconVerticalSolidList"/>
    <dgm:cxn modelId="{7F721C33-893B-4028-B4BA-154777B7FA82}" srcId="{66E9E536-CAD2-4EEA-86EE-29C3C5A160ED}" destId="{DDD361AE-41E9-4940-BAC8-ED72FEBB2FBD}" srcOrd="0" destOrd="0" parTransId="{A5088F91-7410-4F24-A187-1DFBFD13B00C}" sibTransId="{F58ABDE8-F42B-4FEA-9F66-56BC4001E4FD}"/>
    <dgm:cxn modelId="{D910D561-BC39-4900-8620-3F8443861CC4}" type="presOf" srcId="{DDD361AE-41E9-4940-BAC8-ED72FEBB2FBD}" destId="{D61EEB21-690F-4A1C-976C-B04CFC3945B6}" srcOrd="0" destOrd="0" presId="urn:microsoft.com/office/officeart/2018/2/layout/IconVerticalSolidList"/>
    <dgm:cxn modelId="{3FE360A9-80CC-4B7C-9AEC-A429387114BD}" type="presOf" srcId="{E38F850D-71B5-440C-AC6A-07FFF3343831}" destId="{2CA418B9-BDB7-4952-8240-212BB9618362}" srcOrd="0" destOrd="0" presId="urn:microsoft.com/office/officeart/2018/2/layout/IconVerticalSolidList"/>
    <dgm:cxn modelId="{9BBA90C9-0211-425E-AC0C-AF4E1BEABC21}" srcId="{66E9E536-CAD2-4EEA-86EE-29C3C5A160ED}" destId="{E38F850D-71B5-440C-AC6A-07FFF3343831}" srcOrd="1" destOrd="0" parTransId="{1F812F4A-AC4B-43F9-BC8B-C71F05B2A3F9}" sibTransId="{6348A69B-2D07-45FD-9417-33D0187A835E}"/>
    <dgm:cxn modelId="{9CDC22DA-BD52-46EF-8D31-D79821AC8B9F}" type="presParOf" srcId="{0CE84F37-1791-40E8-B570-4CB0AC3916E4}" destId="{8221F097-403D-4BA6-A4F4-F8025F67D861}" srcOrd="0" destOrd="0" presId="urn:microsoft.com/office/officeart/2018/2/layout/IconVerticalSolidList"/>
    <dgm:cxn modelId="{269043F1-A52B-4739-A3BE-EECA0DE1A07F}" type="presParOf" srcId="{8221F097-403D-4BA6-A4F4-F8025F67D861}" destId="{B0812D49-C337-46A3-B7A2-F2D1D64CBDC7}" srcOrd="0" destOrd="0" presId="urn:microsoft.com/office/officeart/2018/2/layout/IconVerticalSolidList"/>
    <dgm:cxn modelId="{4E5C535A-3AA5-4A7B-B1F5-0A01F55F48C3}" type="presParOf" srcId="{8221F097-403D-4BA6-A4F4-F8025F67D861}" destId="{950FA270-EECB-4B9E-925B-5D8869CA998D}" srcOrd="1" destOrd="0" presId="urn:microsoft.com/office/officeart/2018/2/layout/IconVerticalSolidList"/>
    <dgm:cxn modelId="{639AAE0B-1DC1-4C0E-A983-99041F487C1E}" type="presParOf" srcId="{8221F097-403D-4BA6-A4F4-F8025F67D861}" destId="{3892B35C-FE8C-4218-8B2B-F55F7AC9F743}" srcOrd="2" destOrd="0" presId="urn:microsoft.com/office/officeart/2018/2/layout/IconVerticalSolidList"/>
    <dgm:cxn modelId="{1B1F866F-5F96-4082-B709-71C16F43AC57}" type="presParOf" srcId="{8221F097-403D-4BA6-A4F4-F8025F67D861}" destId="{D61EEB21-690F-4A1C-976C-B04CFC3945B6}" srcOrd="3" destOrd="0" presId="urn:microsoft.com/office/officeart/2018/2/layout/IconVerticalSolidList"/>
    <dgm:cxn modelId="{1F73CEE2-118C-4D49-981F-9BAB3321E489}" type="presParOf" srcId="{0CE84F37-1791-40E8-B570-4CB0AC3916E4}" destId="{643A2646-DA06-4145-98D5-9A22F19F2A13}" srcOrd="1" destOrd="0" presId="urn:microsoft.com/office/officeart/2018/2/layout/IconVerticalSolidList"/>
    <dgm:cxn modelId="{269A66BC-F1E2-4233-A947-C21EF4DDCED7}" type="presParOf" srcId="{0CE84F37-1791-40E8-B570-4CB0AC3916E4}" destId="{B801406D-040C-412B-95B4-8DC4989EA16C}" srcOrd="2" destOrd="0" presId="urn:microsoft.com/office/officeart/2018/2/layout/IconVerticalSolidList"/>
    <dgm:cxn modelId="{E7FEF821-D6F9-40E7-9E0E-BFEFB9B9DEB6}" type="presParOf" srcId="{B801406D-040C-412B-95B4-8DC4989EA16C}" destId="{19D7AC39-DCF3-465E-8E6D-E8BDD2C2F8C7}" srcOrd="0" destOrd="0" presId="urn:microsoft.com/office/officeart/2018/2/layout/IconVerticalSolidList"/>
    <dgm:cxn modelId="{1F5EF668-6D82-4D95-BDDE-957D01C0406D}" type="presParOf" srcId="{B801406D-040C-412B-95B4-8DC4989EA16C}" destId="{23CAEDFE-9158-46F7-A229-30E5E83C12A0}" srcOrd="1" destOrd="0" presId="urn:microsoft.com/office/officeart/2018/2/layout/IconVerticalSolidList"/>
    <dgm:cxn modelId="{5B0225A1-AE67-4B48-8EB0-89BB7A5AB221}" type="presParOf" srcId="{B801406D-040C-412B-95B4-8DC4989EA16C}" destId="{4DCAF97F-B209-4FC9-ABDA-1E59A03D2A33}" srcOrd="2" destOrd="0" presId="urn:microsoft.com/office/officeart/2018/2/layout/IconVerticalSolidList"/>
    <dgm:cxn modelId="{B1937351-C41B-49EA-87C8-763A9F03DC81}" type="presParOf" srcId="{B801406D-040C-412B-95B4-8DC4989EA16C}" destId="{2CA418B9-BDB7-4952-8240-212BB961836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EF7AD-1DCB-7347-814A-4333D65812BB}">
      <dsp:nvSpPr>
        <dsp:cNvPr id="0" name=""/>
        <dsp:cNvSpPr/>
      </dsp:nvSpPr>
      <dsp:spPr>
        <a:xfrm>
          <a:off x="891" y="10028"/>
          <a:ext cx="3609400" cy="433128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6529" tIns="0" rIns="356529" bIns="330200" numCol="1" spcCol="1270" anchor="t" anchorCtr="0">
          <a:noAutofit/>
        </a:bodyPr>
        <a:lstStyle/>
        <a:p>
          <a:pPr marL="0" lvl="0" indent="0" algn="l" defTabSz="1155700">
            <a:lnSpc>
              <a:spcPct val="90000"/>
            </a:lnSpc>
            <a:spcBef>
              <a:spcPct val="0"/>
            </a:spcBef>
            <a:spcAft>
              <a:spcPct val="35000"/>
            </a:spcAft>
            <a:buNone/>
          </a:pPr>
          <a:r>
            <a:rPr lang="en-US" sz="2600" kern="1200"/>
            <a:t>Formulate a method for conducting observations</a:t>
          </a:r>
        </a:p>
      </dsp:txBody>
      <dsp:txXfrm>
        <a:off x="891" y="1742540"/>
        <a:ext cx="3609400" cy="2598768"/>
      </dsp:txXfrm>
    </dsp:sp>
    <dsp:sp modelId="{E8BCF9E7-8350-6243-A30F-BBFDB77CFDC8}">
      <dsp:nvSpPr>
        <dsp:cNvPr id="0" name=""/>
        <dsp:cNvSpPr/>
      </dsp:nvSpPr>
      <dsp:spPr>
        <a:xfrm>
          <a:off x="891" y="10028"/>
          <a:ext cx="3609400" cy="17325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6529" tIns="165100" rIns="35652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91" y="10028"/>
        <a:ext cx="3609400" cy="1732512"/>
      </dsp:txXfrm>
    </dsp:sp>
    <dsp:sp modelId="{596C57CA-F822-FB47-A993-01CB19A9D47D}">
      <dsp:nvSpPr>
        <dsp:cNvPr id="0" name=""/>
        <dsp:cNvSpPr/>
      </dsp:nvSpPr>
      <dsp:spPr>
        <a:xfrm>
          <a:off x="3899043" y="10028"/>
          <a:ext cx="3609400" cy="433128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6529" tIns="0" rIns="356529" bIns="330200" numCol="1" spcCol="1270" anchor="t" anchorCtr="0">
          <a:noAutofit/>
        </a:bodyPr>
        <a:lstStyle/>
        <a:p>
          <a:pPr marL="0" lvl="0" indent="0" algn="l" defTabSz="1155700">
            <a:lnSpc>
              <a:spcPct val="90000"/>
            </a:lnSpc>
            <a:spcBef>
              <a:spcPct val="0"/>
            </a:spcBef>
            <a:spcAft>
              <a:spcPct val="35000"/>
            </a:spcAft>
            <a:buNone/>
          </a:pPr>
          <a:r>
            <a:rPr lang="en-US" sz="2600" kern="1200"/>
            <a:t>Select criteria for measuring or judging </a:t>
          </a:r>
        </a:p>
      </dsp:txBody>
      <dsp:txXfrm>
        <a:off x="3899043" y="1742540"/>
        <a:ext cx="3609400" cy="2598768"/>
      </dsp:txXfrm>
    </dsp:sp>
    <dsp:sp modelId="{F4AFA8D8-4FE0-864B-B8A6-3CF474CBF392}">
      <dsp:nvSpPr>
        <dsp:cNvPr id="0" name=""/>
        <dsp:cNvSpPr/>
      </dsp:nvSpPr>
      <dsp:spPr>
        <a:xfrm>
          <a:off x="3899043" y="10028"/>
          <a:ext cx="3609400" cy="17325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6529" tIns="165100" rIns="35652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899043" y="10028"/>
        <a:ext cx="3609400" cy="1732512"/>
      </dsp:txXfrm>
    </dsp:sp>
    <dsp:sp modelId="{B03C3913-D8FF-D649-9C4E-31DCE0C344B7}">
      <dsp:nvSpPr>
        <dsp:cNvPr id="0" name=""/>
        <dsp:cNvSpPr/>
      </dsp:nvSpPr>
      <dsp:spPr>
        <a:xfrm>
          <a:off x="7797195" y="10028"/>
          <a:ext cx="3609400" cy="433128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6529" tIns="0" rIns="356529" bIns="330200" numCol="1" spcCol="1270" anchor="t" anchorCtr="0">
          <a:noAutofit/>
        </a:bodyPr>
        <a:lstStyle/>
        <a:p>
          <a:pPr marL="0" lvl="0" indent="0" algn="l" defTabSz="1155700">
            <a:lnSpc>
              <a:spcPct val="90000"/>
            </a:lnSpc>
            <a:spcBef>
              <a:spcPct val="0"/>
            </a:spcBef>
            <a:spcAft>
              <a:spcPct val="35000"/>
            </a:spcAft>
            <a:buNone/>
          </a:pPr>
          <a:r>
            <a:rPr lang="en-US" sz="2600" kern="1200" dirty="0"/>
            <a:t>Keep records of results and observations</a:t>
          </a:r>
        </a:p>
      </dsp:txBody>
      <dsp:txXfrm>
        <a:off x="7797195" y="1742540"/>
        <a:ext cx="3609400" cy="2598768"/>
      </dsp:txXfrm>
    </dsp:sp>
    <dsp:sp modelId="{0C9EA109-FC2E-0142-B58B-945371FA42DF}">
      <dsp:nvSpPr>
        <dsp:cNvPr id="0" name=""/>
        <dsp:cNvSpPr/>
      </dsp:nvSpPr>
      <dsp:spPr>
        <a:xfrm>
          <a:off x="7797195" y="10028"/>
          <a:ext cx="3609400" cy="17325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6529" tIns="165100" rIns="35652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797195" y="10028"/>
        <a:ext cx="3609400" cy="1732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559A1-07C1-4748-B7CB-03624B324ADE}">
      <dsp:nvSpPr>
        <dsp:cNvPr id="0" name=""/>
        <dsp:cNvSpPr/>
      </dsp:nvSpPr>
      <dsp:spPr>
        <a:xfrm>
          <a:off x="5134" y="0"/>
          <a:ext cx="10505330" cy="393931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t" anchorCtr="0">
          <a:noAutofit/>
        </a:bodyPr>
        <a:lstStyle/>
        <a:p>
          <a:pPr marL="0" lvl="0" indent="0" algn="l" defTabSz="1333500">
            <a:lnSpc>
              <a:spcPct val="90000"/>
            </a:lnSpc>
            <a:spcBef>
              <a:spcPct val="0"/>
            </a:spcBef>
            <a:spcAft>
              <a:spcPct val="35000"/>
            </a:spcAft>
            <a:buNone/>
          </a:pPr>
          <a:r>
            <a:rPr lang="en-US" sz="3000" kern="1200"/>
            <a:t>Your topic and purpose also determine your criteria for making judgments. </a:t>
          </a:r>
        </a:p>
        <a:p>
          <a:pPr marL="228600" lvl="1" indent="-228600" algn="l" defTabSz="1022350">
            <a:lnSpc>
              <a:spcPct val="90000"/>
            </a:lnSpc>
            <a:spcBef>
              <a:spcPct val="0"/>
            </a:spcBef>
            <a:spcAft>
              <a:spcPct val="15000"/>
            </a:spcAft>
            <a:buChar char="•"/>
          </a:pPr>
          <a:r>
            <a:rPr lang="en-US" sz="2300" kern="1200" dirty="0"/>
            <a:t>Are you reviewing a movie or TV show? If so, your criteria might include entertainment value, historical accuracy, acting skills, visual appeal, plot complexity and/or believability, social relevance, or other criteria.</a:t>
          </a:r>
        </a:p>
        <a:p>
          <a:pPr marL="228600" lvl="1" indent="-228600" algn="l" defTabSz="1022350">
            <a:lnSpc>
              <a:spcPct val="90000"/>
            </a:lnSpc>
            <a:spcBef>
              <a:spcPct val="0"/>
            </a:spcBef>
            <a:spcAft>
              <a:spcPct val="15000"/>
            </a:spcAft>
            <a:buChar char="•"/>
          </a:pPr>
          <a:r>
            <a:rPr lang="en-US" sz="2300" kern="1200"/>
            <a:t>Are you trying to define a problem with lack of student parking spaces on a college campus for a problem-solving essay? If so, your criteria might include accessibility of spaces in convenient locations, distance between available spaces and the busiest classroom buildings, impediments to walking across campus like crossing busy streets or flooded sidewalks on rainy days, and so forth. </a:t>
          </a:r>
        </a:p>
      </dsp:txBody>
      <dsp:txXfrm>
        <a:off x="5134" y="0"/>
        <a:ext cx="10505330" cy="39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12D49-C337-46A3-B7A2-F2D1D64CBDC7}">
      <dsp:nvSpPr>
        <dsp:cNvPr id="0" name=""/>
        <dsp:cNvSpPr/>
      </dsp:nvSpPr>
      <dsp:spPr>
        <a:xfrm>
          <a:off x="0" y="445449"/>
          <a:ext cx="10506456" cy="173364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0FA270-EECB-4B9E-925B-5D8869CA998D}">
      <dsp:nvSpPr>
        <dsp:cNvPr id="0" name=""/>
        <dsp:cNvSpPr/>
      </dsp:nvSpPr>
      <dsp:spPr>
        <a:xfrm>
          <a:off x="337498" y="1005456"/>
          <a:ext cx="613633" cy="61363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1EEB21-690F-4A1C-976C-B04CFC3945B6}">
      <dsp:nvSpPr>
        <dsp:cNvPr id="0" name=""/>
        <dsp:cNvSpPr/>
      </dsp:nvSpPr>
      <dsp:spPr>
        <a:xfrm>
          <a:off x="1266365" y="654057"/>
          <a:ext cx="9050885" cy="1419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01" tIns="150201" rIns="150201" bIns="150201" numCol="1" spcCol="1270" anchor="ctr" anchorCtr="0">
          <a:noAutofit/>
        </a:bodyPr>
        <a:lstStyle/>
        <a:p>
          <a:pPr marL="0" lvl="0" indent="0" algn="l" defTabSz="889000">
            <a:lnSpc>
              <a:spcPct val="90000"/>
            </a:lnSpc>
            <a:spcBef>
              <a:spcPct val="0"/>
            </a:spcBef>
            <a:spcAft>
              <a:spcPct val="35000"/>
            </a:spcAft>
            <a:buNone/>
          </a:pPr>
          <a:r>
            <a:rPr lang="en-US" sz="2000" kern="1200" dirty="0"/>
            <a:t>One of the most important aspects of field research is accurate and meticulous record keeping. Take notes on everything. Put dates and times on your notes. Organize your notes into lists, graphs, and charts where necessary. Don’t rely on yourself to remember details later. Write them down so that there will be no question later.</a:t>
          </a:r>
        </a:p>
      </dsp:txBody>
      <dsp:txXfrm>
        <a:off x="1266365" y="654057"/>
        <a:ext cx="9050885" cy="1419223"/>
      </dsp:txXfrm>
    </dsp:sp>
    <dsp:sp modelId="{19D7AC39-DCF3-465E-8E6D-E8BDD2C2F8C7}">
      <dsp:nvSpPr>
        <dsp:cNvPr id="0" name=""/>
        <dsp:cNvSpPr/>
      </dsp:nvSpPr>
      <dsp:spPr>
        <a:xfrm>
          <a:off x="0" y="2449426"/>
          <a:ext cx="10506456" cy="16573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CAEDFE-9158-46F7-A229-30E5E83C12A0}">
      <dsp:nvSpPr>
        <dsp:cNvPr id="0" name=""/>
        <dsp:cNvSpPr/>
      </dsp:nvSpPr>
      <dsp:spPr>
        <a:xfrm>
          <a:off x="337498" y="2971305"/>
          <a:ext cx="613633" cy="6136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A418B9-BDB7-4952-8240-212BB9618362}">
      <dsp:nvSpPr>
        <dsp:cNvPr id="0" name=""/>
        <dsp:cNvSpPr/>
      </dsp:nvSpPr>
      <dsp:spPr>
        <a:xfrm>
          <a:off x="1288631" y="2631061"/>
          <a:ext cx="9050885" cy="1419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01" tIns="150201" rIns="150201" bIns="150201" numCol="1" spcCol="1270" anchor="ctr" anchorCtr="0">
          <a:noAutofit/>
        </a:bodyPr>
        <a:lstStyle/>
        <a:p>
          <a:pPr marL="0" lvl="0" indent="0" algn="l" defTabSz="889000">
            <a:lnSpc>
              <a:spcPct val="90000"/>
            </a:lnSpc>
            <a:spcBef>
              <a:spcPct val="0"/>
            </a:spcBef>
            <a:spcAft>
              <a:spcPct val="35000"/>
            </a:spcAft>
            <a:buNone/>
          </a:pPr>
          <a:r>
            <a:rPr lang="en-US" sz="2000" kern="1200" dirty="0"/>
            <a:t>Tip: Carry a notepad with you for taking notes, but if you are caught without one, use the Notes app on your phone, or use your phone to send notes to yourself in an email. </a:t>
          </a:r>
        </a:p>
      </dsp:txBody>
      <dsp:txXfrm>
        <a:off x="1288631" y="2631061"/>
        <a:ext cx="9050885" cy="1419223"/>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744E-43C7-E540-B8C8-00A1FC34B2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B4A3FB-9F7B-3749-9323-81AF3C003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78D9E2-772E-8B4F-9576-DC562BD0A047}"/>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FA5F66FE-B461-D040-99D7-DF54CA89B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36E7A-6B05-F948-9F33-7CDCCF1C9218}"/>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253839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08FD-A09E-9E4A-AA75-4E87203F99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440E43-7639-1847-BAA8-A8236F66A1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8214D-B60E-E040-BA09-4FC36AEAF14C}"/>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5C66A48C-0BD0-B448-B37E-528083A05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3E536-A254-9E4A-91BB-80EF5B17DD6E}"/>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361368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2E3C2B-F8F3-2042-A6F1-B4DD469A21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B23114-0372-9C49-BA8C-6B1D0BAEDD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C105C-929F-5649-AEB4-F14BC77D2C09}"/>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08F16906-64C1-BC4C-A0B5-51F9F64C8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D18DD-F5AE-914B-8F77-50A6A00EF75E}"/>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19564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CC23-A4EE-2B4D-A0F8-CB1E61FEF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558656-B9C8-334C-BE43-FD994B4B0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58540-EDBE-BE45-B9FE-57BFA3844740}"/>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DDF13666-DBF2-714B-863C-C3D182667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DECB-8ECD-694F-9CFB-4F9295CF9D83}"/>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328891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0F675-9D06-6241-B15F-C3B04FFF50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2D8187-44C0-3749-8148-A5E0C0E6C6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E4C64F-D0D1-2942-8A08-F705CD11C3F1}"/>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AD670D69-4DC1-5049-A251-6568D5F39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8B635-35AB-2949-941A-31F52C0C04C2}"/>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350380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16AB-3C68-E84B-95A6-8D745F3F89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0D1C2-CF19-2D4B-9BC4-4D52F18FA5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B4FF36-82CE-8C43-A48F-F499A5BE6B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4FD90F-CCD9-7247-9C86-432DA1276DD2}"/>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6" name="Footer Placeholder 5">
            <a:extLst>
              <a:ext uri="{FF2B5EF4-FFF2-40B4-BE49-F238E27FC236}">
                <a16:creationId xmlns:a16="http://schemas.microsoft.com/office/drawing/2014/main" id="{6B46CF72-2BEC-4D49-A7D3-F9E0E5787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197094-A2A4-BB4C-9571-F83ED29E25D1}"/>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401025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419-E687-294B-B2DD-295D25CCEE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CEFBD3-7049-0749-A714-7B0E0B065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6CB66C-ED97-1D4B-84EE-0A51FD4ED8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EABB9C-26A8-0546-8599-A0A1E4B99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69AE11-9CFA-A548-A89C-C9D884C45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AE22AA-781A-334A-A152-C2DD89B79C50}"/>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8" name="Footer Placeholder 7">
            <a:extLst>
              <a:ext uri="{FF2B5EF4-FFF2-40B4-BE49-F238E27FC236}">
                <a16:creationId xmlns:a16="http://schemas.microsoft.com/office/drawing/2014/main" id="{6FD48BE3-48C0-5045-8FCE-7202795663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EEAABE-2AA6-3742-91F2-C9ABB7726FC5}"/>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375350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EED0-7AE2-5C4A-82B0-A99771B3FC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B17B73-B33F-9E4D-AA97-62863361BE07}"/>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4" name="Footer Placeholder 3">
            <a:extLst>
              <a:ext uri="{FF2B5EF4-FFF2-40B4-BE49-F238E27FC236}">
                <a16:creationId xmlns:a16="http://schemas.microsoft.com/office/drawing/2014/main" id="{F2072933-9261-2444-A4CF-1A72F3375C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84BABC-1940-BA4C-A729-417A35B7916A}"/>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202548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A9A219-C6A8-DB4E-BA75-62296BE3301B}"/>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3" name="Footer Placeholder 2">
            <a:extLst>
              <a:ext uri="{FF2B5EF4-FFF2-40B4-BE49-F238E27FC236}">
                <a16:creationId xmlns:a16="http://schemas.microsoft.com/office/drawing/2014/main" id="{75E13F92-9ACB-1949-91BD-4A324A72A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0ECA2A-9776-E844-ACC3-90F74870D6E5}"/>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166022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84D0-D4FB-F142-BC37-FD675AE1B4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E9FF12-DEB1-AB46-8022-6A9EDB09D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20F758-B1A0-8B44-98BE-90C569DA6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A0D661-0E48-F14D-899A-B4798AE9C4ED}"/>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6" name="Footer Placeholder 5">
            <a:extLst>
              <a:ext uri="{FF2B5EF4-FFF2-40B4-BE49-F238E27FC236}">
                <a16:creationId xmlns:a16="http://schemas.microsoft.com/office/drawing/2014/main" id="{41502399-D7B2-0F47-ABC5-7581D78FD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217E1-E438-4B41-BB40-7889719AEF99}"/>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140994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9DD3-AE5F-D340-9A02-9DC9F0BD01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F08DB3-AC9F-7F47-858A-92FC6A007E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F5E4D2-572A-CC41-8A70-57ABCDFF2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FC837A-7A9D-AE42-A929-0FB6A05FF1FA}"/>
              </a:ext>
            </a:extLst>
          </p:cNvPr>
          <p:cNvSpPr>
            <a:spLocks noGrp="1"/>
          </p:cNvSpPr>
          <p:nvPr>
            <p:ph type="dt" sz="half" idx="10"/>
          </p:nvPr>
        </p:nvSpPr>
        <p:spPr/>
        <p:txBody>
          <a:bodyPr/>
          <a:lstStyle/>
          <a:p>
            <a:fld id="{D75B0FB7-1D48-2B47-A090-3221787246A8}" type="datetimeFigureOut">
              <a:rPr lang="en-US" smtClean="0"/>
              <a:t>9/25/20</a:t>
            </a:fld>
            <a:endParaRPr lang="en-US"/>
          </a:p>
        </p:txBody>
      </p:sp>
      <p:sp>
        <p:nvSpPr>
          <p:cNvPr id="6" name="Footer Placeholder 5">
            <a:extLst>
              <a:ext uri="{FF2B5EF4-FFF2-40B4-BE49-F238E27FC236}">
                <a16:creationId xmlns:a16="http://schemas.microsoft.com/office/drawing/2014/main" id="{C494EA29-438E-9547-9CAC-CB627A561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DF5D6-1460-D844-9B97-D34A2EFE8190}"/>
              </a:ext>
            </a:extLst>
          </p:cNvPr>
          <p:cNvSpPr>
            <a:spLocks noGrp="1"/>
          </p:cNvSpPr>
          <p:nvPr>
            <p:ph type="sldNum" sz="quarter" idx="12"/>
          </p:nvPr>
        </p:nvSpPr>
        <p:spPr/>
        <p:txBody>
          <a:bodyPr/>
          <a:lstStyle/>
          <a:p>
            <a:fld id="{DEE1D21C-4E47-124D-8E4D-F2B4D0325D4A}" type="slidenum">
              <a:rPr lang="en-US" smtClean="0"/>
              <a:t>‹#›</a:t>
            </a:fld>
            <a:endParaRPr lang="en-US"/>
          </a:p>
        </p:txBody>
      </p:sp>
    </p:spTree>
    <p:extLst>
      <p:ext uri="{BB962C8B-B14F-4D97-AF65-F5344CB8AC3E}">
        <p14:creationId xmlns:p14="http://schemas.microsoft.com/office/powerpoint/2010/main" val="116953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0C326B-BA6F-C04A-A67C-9C986C7189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BB0A90-FBAB-CE43-8780-9E216E3C99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F9707-8AE1-EF4E-803A-54903C582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B0FB7-1D48-2B47-A090-3221787246A8}" type="datetimeFigureOut">
              <a:rPr lang="en-US" smtClean="0"/>
              <a:t>9/25/20</a:t>
            </a:fld>
            <a:endParaRPr lang="en-US"/>
          </a:p>
        </p:txBody>
      </p:sp>
      <p:sp>
        <p:nvSpPr>
          <p:cNvPr id="5" name="Footer Placeholder 4">
            <a:extLst>
              <a:ext uri="{FF2B5EF4-FFF2-40B4-BE49-F238E27FC236}">
                <a16:creationId xmlns:a16="http://schemas.microsoft.com/office/drawing/2014/main" id="{BD43036F-3B54-1446-A6DD-12378691B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5DD54A-33A1-0A4A-93BF-4F0A7B024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1D21C-4E47-124D-8E4D-F2B4D0325D4A}" type="slidenum">
              <a:rPr lang="en-US" smtClean="0"/>
              <a:t>‹#›</a:t>
            </a:fld>
            <a:endParaRPr lang="en-US"/>
          </a:p>
        </p:txBody>
      </p:sp>
    </p:spTree>
    <p:extLst>
      <p:ext uri="{BB962C8B-B14F-4D97-AF65-F5344CB8AC3E}">
        <p14:creationId xmlns:p14="http://schemas.microsoft.com/office/powerpoint/2010/main" val="89838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0332063-64A2-474F-8AF2-A0EA3DE48840}"/>
              </a:ext>
            </a:extLst>
          </p:cNvPr>
          <p:cNvSpPr>
            <a:spLocks noGrp="1"/>
          </p:cNvSpPr>
          <p:nvPr>
            <p:ph type="ctrTitle"/>
          </p:nvPr>
        </p:nvSpPr>
        <p:spPr>
          <a:xfrm>
            <a:off x="4038600" y="1939159"/>
            <a:ext cx="7644627" cy="2751086"/>
          </a:xfrm>
        </p:spPr>
        <p:txBody>
          <a:bodyPr>
            <a:normAutofit/>
          </a:bodyPr>
          <a:lstStyle/>
          <a:p>
            <a:pPr algn="r"/>
            <a:r>
              <a:rPr lang="en-US" dirty="0"/>
              <a:t>Observation and Experience as Research</a:t>
            </a:r>
            <a:endParaRPr lang="en-US"/>
          </a:p>
        </p:txBody>
      </p:sp>
    </p:spTree>
    <p:extLst>
      <p:ext uri="{BB962C8B-B14F-4D97-AF65-F5344CB8AC3E}">
        <p14:creationId xmlns:p14="http://schemas.microsoft.com/office/powerpoint/2010/main" val="2534402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A11EB-5E3F-6841-A766-264268FEEE63}"/>
              </a:ext>
            </a:extLst>
          </p:cNvPr>
          <p:cNvSpPr>
            <a:spLocks noGrp="1"/>
          </p:cNvSpPr>
          <p:nvPr>
            <p:ph type="title"/>
          </p:nvPr>
        </p:nvSpPr>
        <p:spPr>
          <a:xfrm>
            <a:off x="391378" y="320675"/>
            <a:ext cx="11407487" cy="1325563"/>
          </a:xfrm>
        </p:spPr>
        <p:txBody>
          <a:bodyPr>
            <a:normAutofit/>
          </a:bodyPr>
          <a:lstStyle/>
          <a:p>
            <a:r>
              <a:rPr lang="en-US" sz="5400">
                <a:solidFill>
                  <a:schemeClr val="accent5"/>
                </a:solidFill>
              </a:rPr>
              <a:t>Tips for Field Research</a:t>
            </a:r>
          </a:p>
        </p:txBody>
      </p:sp>
      <p:graphicFrame>
        <p:nvGraphicFramePr>
          <p:cNvPr id="5" name="Content Placeholder 2">
            <a:extLst>
              <a:ext uri="{FF2B5EF4-FFF2-40B4-BE49-F238E27FC236}">
                <a16:creationId xmlns:a16="http://schemas.microsoft.com/office/drawing/2014/main" id="{E4FD4E83-6B46-46D8-80B4-259E4F56EE3F}"/>
              </a:ext>
            </a:extLst>
          </p:cNvPr>
          <p:cNvGraphicFramePr>
            <a:graphicFrameLocks noGrp="1"/>
          </p:cNvGraphicFramePr>
          <p:nvPr>
            <p:ph idx="1"/>
            <p:extLst>
              <p:ext uri="{D42A27DB-BD31-4B8C-83A1-F6EECF244321}">
                <p14:modId xmlns:p14="http://schemas.microsoft.com/office/powerpoint/2010/main" val="1949655056"/>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703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7C5780F-30EB-234B-9343-C603BA4B3B4E}"/>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Methods of Field Research</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182375-998C-0C42-91BC-192EB5B5EB44}"/>
              </a:ext>
            </a:extLst>
          </p:cNvPr>
          <p:cNvSpPr>
            <a:spLocks noGrp="1"/>
          </p:cNvSpPr>
          <p:nvPr>
            <p:ph idx="1"/>
          </p:nvPr>
        </p:nvSpPr>
        <p:spPr>
          <a:xfrm>
            <a:off x="4379709" y="686862"/>
            <a:ext cx="7037591" cy="5475129"/>
          </a:xfrm>
        </p:spPr>
        <p:txBody>
          <a:bodyPr anchor="ctr">
            <a:normAutofit/>
          </a:bodyPr>
          <a:lstStyle/>
          <a:p>
            <a:pPr marL="0" indent="0">
              <a:buNone/>
            </a:pPr>
            <a:r>
              <a:rPr lang="en-US" sz="2600" dirty="0"/>
              <a:t>Your method depends on your topic and purpose. Formulate a plan accordingly.</a:t>
            </a:r>
          </a:p>
          <a:p>
            <a:r>
              <a:rPr lang="en-US" sz="2600" dirty="0"/>
              <a:t>Are you supposed to review a restaurant? Then you need to eat in the restaurant. </a:t>
            </a:r>
          </a:p>
          <a:p>
            <a:r>
              <a:rPr lang="en-US" sz="2600" dirty="0"/>
              <a:t>Are you supposed to propose a solution to a problem? Then you need to document the problem itself through personal observation (and perhaps through surveys or other methods). </a:t>
            </a:r>
          </a:p>
          <a:p>
            <a:r>
              <a:rPr lang="en-US" sz="2600" dirty="0"/>
              <a:t>Are you supposed to write instructions for getting the most out of a yoga class? Then you need to go to some yoga classes. </a:t>
            </a:r>
          </a:p>
        </p:txBody>
      </p:sp>
    </p:spTree>
    <p:extLst>
      <p:ext uri="{BB962C8B-B14F-4D97-AF65-F5344CB8AC3E}">
        <p14:creationId xmlns:p14="http://schemas.microsoft.com/office/powerpoint/2010/main" val="85768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DF2AA3E-C714-4E8D-9F46-9E6FFF7FB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3308" y="338328"/>
            <a:ext cx="11438793" cy="1577725"/>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6C5439-88D8-F641-BE61-45FAE68EB92A}"/>
              </a:ext>
            </a:extLst>
          </p:cNvPr>
          <p:cNvSpPr>
            <a:spLocks noGrp="1"/>
          </p:cNvSpPr>
          <p:nvPr>
            <p:ph type="title"/>
          </p:nvPr>
        </p:nvSpPr>
        <p:spPr>
          <a:xfrm>
            <a:off x="838200" y="467541"/>
            <a:ext cx="10515600" cy="1325563"/>
          </a:xfrm>
        </p:spPr>
        <p:txBody>
          <a:bodyPr>
            <a:normAutofit/>
          </a:bodyPr>
          <a:lstStyle/>
          <a:p>
            <a:r>
              <a:rPr lang="en-US">
                <a:solidFill>
                  <a:schemeClr val="bg1"/>
                </a:solidFill>
              </a:rPr>
              <a:t>Criteria for Judging Observations</a:t>
            </a:r>
          </a:p>
        </p:txBody>
      </p:sp>
      <p:graphicFrame>
        <p:nvGraphicFramePr>
          <p:cNvPr id="5" name="Content Placeholder 2">
            <a:extLst>
              <a:ext uri="{FF2B5EF4-FFF2-40B4-BE49-F238E27FC236}">
                <a16:creationId xmlns:a16="http://schemas.microsoft.com/office/drawing/2014/main" id="{FD890385-EAA8-4882-B0A0-4174DA7CB9D0}"/>
              </a:ext>
            </a:extLst>
          </p:cNvPr>
          <p:cNvGraphicFramePr>
            <a:graphicFrameLocks noGrp="1"/>
          </p:cNvGraphicFramePr>
          <p:nvPr>
            <p:ph idx="1"/>
            <p:extLst>
              <p:ext uri="{D42A27DB-BD31-4B8C-83A1-F6EECF244321}">
                <p14:modId xmlns:p14="http://schemas.microsoft.com/office/powerpoint/2010/main" val="1113203168"/>
              </p:ext>
            </p:extLst>
          </p:nvPr>
        </p:nvGraphicFramePr>
        <p:xfrm>
          <a:off x="838200" y="2281565"/>
          <a:ext cx="10515600" cy="3939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8079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210890-BCBE-D048-9831-C42F8874830F}"/>
              </a:ext>
            </a:extLst>
          </p:cNvPr>
          <p:cNvSpPr>
            <a:spLocks noGrp="1"/>
          </p:cNvSpPr>
          <p:nvPr>
            <p:ph type="title"/>
          </p:nvPr>
        </p:nvSpPr>
        <p:spPr>
          <a:xfrm>
            <a:off x="841248" y="251312"/>
            <a:ext cx="10506456" cy="1010264"/>
          </a:xfrm>
        </p:spPr>
        <p:txBody>
          <a:bodyPr anchor="ctr">
            <a:normAutofit/>
          </a:bodyPr>
          <a:lstStyle/>
          <a:p>
            <a:r>
              <a:rPr lang="en-US" dirty="0"/>
              <a:t>Record Keeping</a:t>
            </a:r>
          </a:p>
        </p:txBody>
      </p:sp>
      <p:sp>
        <p:nvSpPr>
          <p:cNvPr id="11" name="Rectangle 10">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36C0ABFA-3C44-466D-B606-9BAC39D5C0FC}"/>
              </a:ext>
            </a:extLst>
          </p:cNvPr>
          <p:cNvGraphicFramePr>
            <a:graphicFrameLocks noGrp="1"/>
          </p:cNvGraphicFramePr>
          <p:nvPr>
            <p:ph idx="1"/>
            <p:extLst>
              <p:ext uri="{D42A27DB-BD31-4B8C-83A1-F6EECF244321}">
                <p14:modId xmlns:p14="http://schemas.microsoft.com/office/powerpoint/2010/main" val="2493452705"/>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432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23F8B7C-5B33-B34C-AFD9-2DDC6363EF5A}"/>
              </a:ext>
            </a:extLst>
          </p:cNvPr>
          <p:cNvSpPr>
            <a:spLocks noGrp="1"/>
          </p:cNvSpPr>
          <p:nvPr>
            <p:ph type="title"/>
          </p:nvPr>
        </p:nvSpPr>
        <p:spPr>
          <a:xfrm>
            <a:off x="2311147" y="365760"/>
            <a:ext cx="7569706" cy="1288238"/>
          </a:xfrm>
        </p:spPr>
        <p:txBody>
          <a:bodyPr anchor="ctr">
            <a:normAutofit/>
          </a:bodyPr>
          <a:lstStyle/>
          <a:p>
            <a:pPr algn="ctr"/>
            <a:r>
              <a:rPr lang="en-US" dirty="0"/>
              <a:t>On Being Objective</a:t>
            </a:r>
            <a:endParaRPr lang="en-US"/>
          </a:p>
        </p:txBody>
      </p:sp>
      <p:sp>
        <p:nvSpPr>
          <p:cNvPr id="3" name="Content Placeholder 2">
            <a:extLst>
              <a:ext uri="{FF2B5EF4-FFF2-40B4-BE49-F238E27FC236}">
                <a16:creationId xmlns:a16="http://schemas.microsoft.com/office/drawing/2014/main" id="{455C990C-3DAC-C94B-BEA8-0B557237DA04}"/>
              </a:ext>
            </a:extLst>
          </p:cNvPr>
          <p:cNvSpPr>
            <a:spLocks noGrp="1"/>
          </p:cNvSpPr>
          <p:nvPr>
            <p:ph idx="1"/>
          </p:nvPr>
        </p:nvSpPr>
        <p:spPr>
          <a:xfrm>
            <a:off x="2165569" y="1956816"/>
            <a:ext cx="7860863" cy="4024884"/>
          </a:xfrm>
        </p:spPr>
        <p:txBody>
          <a:bodyPr anchor="t">
            <a:normAutofit lnSpcReduction="10000"/>
          </a:bodyPr>
          <a:lstStyle/>
          <a:p>
            <a:pPr marL="0" indent="0">
              <a:buNone/>
            </a:pPr>
            <a:r>
              <a:rPr lang="en-US" sz="2200" dirty="0"/>
              <a:t>Remember that what’s true for you may not be true for everyone, and you may not always be right about why things happen the way they do for you. That’s why it is important to be as objective and methodical as possible in making observations. Recognize that your experience on its own, while perfectly valid, is still only anecdotal evidence that may not apply to others in the same way it applies to you.</a:t>
            </a:r>
          </a:p>
          <a:p>
            <a:pPr marL="0" indent="0">
              <a:buNone/>
            </a:pPr>
            <a:r>
              <a:rPr lang="en-US" sz="2200" dirty="0"/>
              <a:t>Also, be aware of when you are making judgments that are simply a matter of personal preference. Maybe you are reviewing a recipe, and you don’t like it because you don’t like bell peppers. The fact that the recipe calls for bell peppers doesn’t make it a bad recipe. It just makes it a bad recipe for you as an individual to follow precisely without making your own substitutions to suit your own preferences. </a:t>
            </a:r>
          </a:p>
        </p:txBody>
      </p:sp>
    </p:spTree>
    <p:extLst>
      <p:ext uri="{BB962C8B-B14F-4D97-AF65-F5344CB8AC3E}">
        <p14:creationId xmlns:p14="http://schemas.microsoft.com/office/powerpoint/2010/main" val="292082413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6">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8">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633A4A-4FC8-5449-BF5B-EC0DAD80772F}"/>
              </a:ext>
            </a:extLst>
          </p:cNvPr>
          <p:cNvSpPr>
            <a:spLocks noGrp="1"/>
          </p:cNvSpPr>
          <p:nvPr>
            <p:ph type="title"/>
          </p:nvPr>
        </p:nvSpPr>
        <p:spPr>
          <a:xfrm>
            <a:off x="838200" y="631825"/>
            <a:ext cx="10515600" cy="1325563"/>
          </a:xfrm>
        </p:spPr>
        <p:txBody>
          <a:bodyPr>
            <a:normAutofit/>
          </a:bodyPr>
          <a:lstStyle/>
          <a:p>
            <a:r>
              <a:rPr lang="en-US" dirty="0"/>
              <a:t>On Recognizing Limited Point of View</a:t>
            </a:r>
          </a:p>
        </p:txBody>
      </p:sp>
      <p:sp>
        <p:nvSpPr>
          <p:cNvPr id="3" name="Content Placeholder 2">
            <a:extLst>
              <a:ext uri="{FF2B5EF4-FFF2-40B4-BE49-F238E27FC236}">
                <a16:creationId xmlns:a16="http://schemas.microsoft.com/office/drawing/2014/main" id="{3414DDB7-45DE-8F45-B92A-1DE019D69B17}"/>
              </a:ext>
            </a:extLst>
          </p:cNvPr>
          <p:cNvSpPr>
            <a:spLocks noGrp="1"/>
          </p:cNvSpPr>
          <p:nvPr>
            <p:ph idx="1"/>
          </p:nvPr>
        </p:nvSpPr>
        <p:spPr>
          <a:xfrm>
            <a:off x="838200" y="2057400"/>
            <a:ext cx="10515600" cy="3871762"/>
          </a:xfrm>
        </p:spPr>
        <p:txBody>
          <a:bodyPr>
            <a:normAutofit fontScale="92500" lnSpcReduction="10000"/>
          </a:bodyPr>
          <a:lstStyle/>
          <a:p>
            <a:pPr marL="0" indent="0">
              <a:buNone/>
            </a:pPr>
            <a:r>
              <a:rPr lang="en-US" sz="2000" dirty="0"/>
              <a:t>No matter how carefully you observe, there will be things you don’t know. Recognize and accept that you don’t know everything about your topic. </a:t>
            </a:r>
          </a:p>
          <a:p>
            <a:pPr marL="0" indent="0">
              <a:buNone/>
            </a:pPr>
            <a:r>
              <a:rPr lang="en-US" sz="2000" dirty="0"/>
              <a:t>Sometimes that means you need to find out through research. For example, if you are writing about problems with student parking, but you don’t know the budget constraints of the school, you can’t propose a viable solution. </a:t>
            </a:r>
          </a:p>
          <a:p>
            <a:pPr marL="0" indent="0">
              <a:buNone/>
            </a:pPr>
            <a:r>
              <a:rPr lang="en-US" sz="2000" dirty="0"/>
              <a:t>Other times you just won’t know what you don’t know. If you are reviewing a restaurant you’ve heard great things about, but the service is slow when you experience it, you don’t have any way of knowing whether something has happened that has only temporarily slowed down service or if it is always tortoise-like. You can ask others. You can ask your server. You can go back several times to find out if there are patterns of bad service. There might still be something eluding you, though. If your server is going through a divorce and having trouble focusing but doesn’t want to talk about it with customers, you are just not going to know what you don’t know. </a:t>
            </a:r>
          </a:p>
          <a:p>
            <a:pPr marL="0" indent="0">
              <a:buNone/>
            </a:pPr>
            <a:r>
              <a:rPr lang="en-US" sz="2000" dirty="0"/>
              <a:t>That’s okay. Good researchers recognize that while they can draw solid conclusions based on solid evidence, those conclusions are always subject to change as more evidence comes to light. </a:t>
            </a:r>
          </a:p>
          <a:p>
            <a:pPr marL="0" indent="0">
              <a:buNone/>
            </a:pPr>
            <a:endParaRPr lang="en-US" sz="1700" dirty="0"/>
          </a:p>
        </p:txBody>
      </p:sp>
    </p:spTree>
    <p:extLst>
      <p:ext uri="{BB962C8B-B14F-4D97-AF65-F5344CB8AC3E}">
        <p14:creationId xmlns:p14="http://schemas.microsoft.com/office/powerpoint/2010/main" val="2867277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39D340B9-2A32-924B-B01D-56221426CA46}"/>
              </a:ext>
            </a:extLst>
          </p:cNvPr>
          <p:cNvSpPr>
            <a:spLocks noGrp="1"/>
          </p:cNvSpPr>
          <p:nvPr>
            <p:ph type="title"/>
          </p:nvPr>
        </p:nvSpPr>
        <p:spPr>
          <a:xfrm>
            <a:off x="838200" y="365125"/>
            <a:ext cx="5393361" cy="1325563"/>
          </a:xfrm>
        </p:spPr>
        <p:txBody>
          <a:bodyPr>
            <a:normAutofit/>
          </a:bodyPr>
          <a:lstStyle/>
          <a:p>
            <a:r>
              <a:rPr lang="en-US"/>
              <a:t>Do Your Best</a:t>
            </a:r>
          </a:p>
        </p:txBody>
      </p:sp>
      <p:sp>
        <p:nvSpPr>
          <p:cNvPr id="21" name="Freeform: Shape 2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F4DB716-265E-CA42-8587-A78794CB4C8B}"/>
              </a:ext>
            </a:extLst>
          </p:cNvPr>
          <p:cNvSpPr>
            <a:spLocks noGrp="1"/>
          </p:cNvSpPr>
          <p:nvPr>
            <p:ph idx="1"/>
          </p:nvPr>
        </p:nvSpPr>
        <p:spPr>
          <a:xfrm>
            <a:off x="838200" y="1825625"/>
            <a:ext cx="5393361" cy="4351338"/>
          </a:xfrm>
        </p:spPr>
        <p:txBody>
          <a:bodyPr>
            <a:normAutofit/>
          </a:bodyPr>
          <a:lstStyle/>
          <a:p>
            <a:pPr marL="0" indent="0">
              <a:buNone/>
            </a:pPr>
            <a:r>
              <a:rPr lang="en-US" sz="2400"/>
              <a:t>Do your best to be logical. Do your best to be fair. Do your best to be thorough. Do your best apply your own observations appropriately for your topic, purpose, and audience. If you follow the guidelines provided here and in your assignment instructions, and you do your best, you should be able to construct a well-written essay using your own observations as at least part of your research. </a:t>
            </a:r>
          </a:p>
        </p:txBody>
      </p:sp>
      <p:sp>
        <p:nvSpPr>
          <p:cNvPr id="23" name="Oval 2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ullseye">
            <a:extLst>
              <a:ext uri="{FF2B5EF4-FFF2-40B4-BE49-F238E27FC236}">
                <a16:creationId xmlns:a16="http://schemas.microsoft.com/office/drawing/2014/main" id="{DF7DFDFD-EE33-4A92-8B67-E0E8FBCC7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5" name="Freeform: Shape 2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7" name="Straight Connector 2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85164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0B97448-83E4-4BFA-AD86-1D305B0DAC06}"/>
              </a:ext>
            </a:extLst>
          </p:cNvPr>
          <p:cNvPicPr>
            <a:picLocks noChangeAspect="1"/>
          </p:cNvPicPr>
          <p:nvPr/>
        </p:nvPicPr>
        <p:blipFill rotWithShape="1">
          <a:blip r:embed="rId2"/>
          <a:srcRect t="14796" r="9091" b="8595"/>
          <a:stretch/>
        </p:blipFill>
        <p:spPr>
          <a:xfrm>
            <a:off x="20" y="10"/>
            <a:ext cx="12191980" cy="6857990"/>
          </a:xfrm>
          <a:prstGeom prst="rect">
            <a:avLst/>
          </a:prstGeom>
        </p:spPr>
      </p:pic>
      <p:sp>
        <p:nvSpPr>
          <p:cNvPr id="22" name="Freeform: Shape 13">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15">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15B2FB2-DD83-5E41-8DF1-1865A3FE8012}"/>
              </a:ext>
            </a:extLst>
          </p:cNvPr>
          <p:cNvSpPr>
            <a:spLocks noGrp="1"/>
          </p:cNvSpPr>
          <p:nvPr>
            <p:ph idx="1"/>
          </p:nvPr>
        </p:nvSpPr>
        <p:spPr>
          <a:xfrm>
            <a:off x="571120" y="485344"/>
            <a:ext cx="4062642" cy="2754086"/>
          </a:xfrm>
        </p:spPr>
        <p:txBody>
          <a:bodyPr anchor="t">
            <a:noAutofit/>
          </a:bodyPr>
          <a:lstStyle/>
          <a:p>
            <a:pPr marL="0" indent="0">
              <a:buNone/>
            </a:pPr>
            <a:r>
              <a:rPr lang="en-US" sz="2000" dirty="0"/>
              <a:t>Books teach us many things, but much of what we need to know in life, we learn by watching and doing. You can learn about food science and cooking techniques by reading, but you learn to cook by cooking and eating. We know implicitly that experience is a great teacher. It’s also important to understand how our own experiences and observations help us in research-based writing. </a:t>
            </a:r>
          </a:p>
        </p:txBody>
      </p:sp>
    </p:spTree>
    <p:extLst>
      <p:ext uri="{BB962C8B-B14F-4D97-AF65-F5344CB8AC3E}">
        <p14:creationId xmlns:p14="http://schemas.microsoft.com/office/powerpoint/2010/main" val="4060566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F3E452D-15D7-4B44-84F8-8F98CD59A62C}"/>
              </a:ext>
            </a:extLst>
          </p:cNvPr>
          <p:cNvSpPr>
            <a:spLocks noGrp="1"/>
          </p:cNvSpPr>
          <p:nvPr>
            <p:ph type="title"/>
          </p:nvPr>
        </p:nvSpPr>
        <p:spPr>
          <a:xfrm>
            <a:off x="6094105" y="802955"/>
            <a:ext cx="4977976" cy="1454051"/>
          </a:xfrm>
        </p:spPr>
        <p:txBody>
          <a:bodyPr>
            <a:normAutofit/>
          </a:bodyPr>
          <a:lstStyle/>
          <a:p>
            <a:r>
              <a:rPr lang="en-US">
                <a:solidFill>
                  <a:srgbClr val="000000"/>
                </a:solidFill>
              </a:rPr>
              <a:t>Science is Observation</a:t>
            </a:r>
          </a:p>
        </p:txBody>
      </p:sp>
      <p:sp>
        <p:nvSpPr>
          <p:cNvPr id="2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Graphic 19" descr="Microscope">
            <a:extLst>
              <a:ext uri="{FF2B5EF4-FFF2-40B4-BE49-F238E27FC236}">
                <a16:creationId xmlns:a16="http://schemas.microsoft.com/office/drawing/2014/main" id="{9B629E10-7FD3-4238-81A6-3A9B138CA2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85F7E35F-B28A-9048-95F6-4A2EAD5B8723}"/>
              </a:ext>
            </a:extLst>
          </p:cNvPr>
          <p:cNvSpPr>
            <a:spLocks noGrp="1"/>
          </p:cNvSpPr>
          <p:nvPr>
            <p:ph idx="1"/>
          </p:nvPr>
        </p:nvSpPr>
        <p:spPr>
          <a:xfrm>
            <a:off x="6090574" y="2421682"/>
            <a:ext cx="4977578" cy="3639289"/>
          </a:xfrm>
        </p:spPr>
        <p:txBody>
          <a:bodyPr anchor="ctr">
            <a:normAutofit/>
          </a:bodyPr>
          <a:lstStyle/>
          <a:p>
            <a:pPr marL="0" indent="0">
              <a:buNone/>
            </a:pPr>
            <a:r>
              <a:rPr lang="en-US" sz="2400" dirty="0">
                <a:solidFill>
                  <a:srgbClr val="000000"/>
                </a:solidFill>
              </a:rPr>
              <a:t>Scientific studies are large-scale exercises in observation. Scientists set up controls and observe what happens when the parameters of those controls change. They observe how their results are repeatable when observed again, at what scale they are repeatable, and under what parameters they are repeatable. </a:t>
            </a:r>
          </a:p>
        </p:txBody>
      </p:sp>
    </p:spTree>
    <p:extLst>
      <p:ext uri="{BB962C8B-B14F-4D97-AF65-F5344CB8AC3E}">
        <p14:creationId xmlns:p14="http://schemas.microsoft.com/office/powerpoint/2010/main" val="262979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124E810-7947-344A-9019-0E74B7AC50F8}"/>
              </a:ext>
            </a:extLst>
          </p:cNvPr>
          <p:cNvSpPr>
            <a:spLocks noGrp="1"/>
          </p:cNvSpPr>
          <p:nvPr>
            <p:ph type="title"/>
          </p:nvPr>
        </p:nvSpPr>
        <p:spPr>
          <a:xfrm>
            <a:off x="640079" y="2053641"/>
            <a:ext cx="3669161" cy="2760098"/>
          </a:xfrm>
        </p:spPr>
        <p:txBody>
          <a:bodyPr>
            <a:normAutofit/>
          </a:bodyPr>
          <a:lstStyle/>
          <a:p>
            <a:r>
              <a:rPr lang="en-US">
                <a:solidFill>
                  <a:srgbClr val="FFFFFF"/>
                </a:solidFill>
              </a:rPr>
              <a:t>Personal Experience vs. Scientific Observation</a:t>
            </a:r>
          </a:p>
        </p:txBody>
      </p:sp>
      <p:sp>
        <p:nvSpPr>
          <p:cNvPr id="3" name="Content Placeholder 2">
            <a:extLst>
              <a:ext uri="{FF2B5EF4-FFF2-40B4-BE49-F238E27FC236}">
                <a16:creationId xmlns:a16="http://schemas.microsoft.com/office/drawing/2014/main" id="{2E16C6E7-BDE5-9E49-88CF-EBC28B61FDDE}"/>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We tend to mimic scientific observations in life instinctively, but because we don’t keep scientific measurements and records, we aren’t always right.</a:t>
            </a:r>
          </a:p>
          <a:p>
            <a:r>
              <a:rPr lang="en-US" sz="2400" dirty="0">
                <a:solidFill>
                  <a:srgbClr val="000000"/>
                </a:solidFill>
              </a:rPr>
              <a:t>“I can drive another ten miles on this empty tank because I know my car.”</a:t>
            </a:r>
          </a:p>
          <a:p>
            <a:r>
              <a:rPr lang="en-US" sz="2400" dirty="0">
                <a:solidFill>
                  <a:srgbClr val="000000"/>
                </a:solidFill>
              </a:rPr>
              <a:t>“I’ll be fine for a couple of days without enough sleep before I crash because I know my body.”</a:t>
            </a:r>
          </a:p>
          <a:p>
            <a:pPr marL="0" indent="0">
              <a:buNone/>
            </a:pPr>
            <a:r>
              <a:rPr lang="en-US" sz="2400" dirty="0">
                <a:solidFill>
                  <a:srgbClr val="000000"/>
                </a:solidFill>
              </a:rPr>
              <a:t>Experience teaches us a lot, but science is a mathematical study of patterns. If we don’t keep written records over time and actively study those records, our instincts can betray us. </a:t>
            </a:r>
          </a:p>
        </p:txBody>
      </p:sp>
    </p:spTree>
    <p:extLst>
      <p:ext uri="{BB962C8B-B14F-4D97-AF65-F5344CB8AC3E}">
        <p14:creationId xmlns:p14="http://schemas.microsoft.com/office/powerpoint/2010/main" val="4219465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89C5F9-BF85-0544-BCA4-E8713A4E8E68}"/>
              </a:ext>
            </a:extLst>
          </p:cNvPr>
          <p:cNvSpPr>
            <a:spLocks noGrp="1"/>
          </p:cNvSpPr>
          <p:nvPr>
            <p:ph type="title"/>
          </p:nvPr>
        </p:nvSpPr>
        <p:spPr>
          <a:xfrm>
            <a:off x="686834" y="1153572"/>
            <a:ext cx="3200400" cy="4461163"/>
          </a:xfrm>
        </p:spPr>
        <p:txBody>
          <a:bodyPr>
            <a:normAutofit/>
          </a:bodyPr>
          <a:lstStyle/>
          <a:p>
            <a:r>
              <a:rPr lang="en-US">
                <a:solidFill>
                  <a:srgbClr val="FFFFFF"/>
                </a:solidFill>
              </a:rPr>
              <a:t>Anecdotal Evidence in Science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CFAAC3-D375-EF47-B522-87158590467B}"/>
              </a:ext>
            </a:extLst>
          </p:cNvPr>
          <p:cNvSpPr>
            <a:spLocks noGrp="1"/>
          </p:cNvSpPr>
          <p:nvPr>
            <p:ph idx="1"/>
          </p:nvPr>
        </p:nvSpPr>
        <p:spPr>
          <a:xfrm>
            <a:off x="4447308" y="591344"/>
            <a:ext cx="6906491" cy="5585619"/>
          </a:xfrm>
        </p:spPr>
        <p:txBody>
          <a:bodyPr anchor="ctr">
            <a:normAutofit/>
          </a:bodyPr>
          <a:lstStyle/>
          <a:p>
            <a:pPr marL="0" indent="0">
              <a:buNone/>
            </a:pPr>
            <a:r>
              <a:rPr lang="en-US" sz="2600"/>
              <a:t>Personal experiences are called anecdotal evidence in scientific studies. Anecdotal evidence might seem true, but if it isn’t repeatable on a large scale in a controlled study, there is no real evidence that it is true. </a:t>
            </a:r>
          </a:p>
          <a:p>
            <a:pPr marL="0" indent="0">
              <a:buNone/>
            </a:pPr>
            <a:r>
              <a:rPr lang="en-US" sz="2600"/>
              <a:t>For example, many people take herbal remedies for aches and pains that they swear by as cures. When one person shares an anecdotal experience, that doesn’t mean much. When a lot of people share the same anecdotal experience, a pattern starts to emerge, but without a series of large-scale controlled studies showing repeatable results, we don’t yet know the true effectiveness of the treatment. </a:t>
            </a:r>
          </a:p>
        </p:txBody>
      </p:sp>
    </p:spTree>
    <p:extLst>
      <p:ext uri="{BB962C8B-B14F-4D97-AF65-F5344CB8AC3E}">
        <p14:creationId xmlns:p14="http://schemas.microsoft.com/office/powerpoint/2010/main" val="160955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42294B-9346-8C41-BB84-3DC586E472C4}"/>
              </a:ext>
            </a:extLst>
          </p:cNvPr>
          <p:cNvSpPr>
            <a:spLocks noGrp="1"/>
          </p:cNvSpPr>
          <p:nvPr>
            <p:ph type="title"/>
          </p:nvPr>
        </p:nvSpPr>
        <p:spPr>
          <a:xfrm>
            <a:off x="1171074" y="1396686"/>
            <a:ext cx="3240506" cy="4064628"/>
          </a:xfrm>
        </p:spPr>
        <p:txBody>
          <a:bodyPr>
            <a:normAutofit/>
          </a:bodyPr>
          <a:lstStyle/>
          <a:p>
            <a:r>
              <a:rPr lang="en-US">
                <a:solidFill>
                  <a:srgbClr val="FFFFFF"/>
                </a:solidFill>
              </a:rPr>
              <a:t>Anecdotal Evidence in Personal Writing</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9"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43E15CF-C417-2B48-9FAF-A29591D760CC}"/>
              </a:ext>
            </a:extLst>
          </p:cNvPr>
          <p:cNvSpPr>
            <a:spLocks noGrp="1"/>
          </p:cNvSpPr>
          <p:nvPr>
            <p:ph idx="1"/>
          </p:nvPr>
        </p:nvSpPr>
        <p:spPr>
          <a:xfrm>
            <a:off x="5370153" y="1526033"/>
            <a:ext cx="5536397" cy="3935281"/>
          </a:xfrm>
        </p:spPr>
        <p:txBody>
          <a:bodyPr>
            <a:normAutofit/>
          </a:bodyPr>
          <a:lstStyle/>
          <a:p>
            <a:pPr marL="0" indent="0">
              <a:buNone/>
            </a:pPr>
            <a:r>
              <a:rPr lang="en-US" sz="2200" dirty="0"/>
              <a:t>Although anecdotal evidence is not scientific, it can be very persuasive. In personal essays, we often use anecdotal evidence through personal experience examples. Anecdotal evidence has an emotional appeal, and we can show some personal authority through anecdotes just by having lived through an experience. That’s okay as long as we recognize that our own experience might not apply to others, and we might not always be right about why something works or doesn’t work for us. </a:t>
            </a:r>
          </a:p>
        </p:txBody>
      </p:sp>
    </p:spTree>
    <p:extLst>
      <p:ext uri="{BB962C8B-B14F-4D97-AF65-F5344CB8AC3E}">
        <p14:creationId xmlns:p14="http://schemas.microsoft.com/office/powerpoint/2010/main" val="3650527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9950ED7-967B-8B4A-92FE-AE1987B7960C}"/>
              </a:ext>
            </a:extLst>
          </p:cNvPr>
          <p:cNvSpPr>
            <a:spLocks noGrp="1"/>
          </p:cNvSpPr>
          <p:nvPr>
            <p:ph type="title"/>
          </p:nvPr>
        </p:nvSpPr>
        <p:spPr>
          <a:xfrm>
            <a:off x="838200" y="365125"/>
            <a:ext cx="10515600" cy="1325563"/>
          </a:xfrm>
        </p:spPr>
        <p:txBody>
          <a:bodyPr>
            <a:normAutofit/>
          </a:bodyPr>
          <a:lstStyle/>
          <a:p>
            <a:r>
              <a:rPr lang="en-US" dirty="0"/>
              <a:t>Anecdotal Evidence in Research Writing</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3241C1A-79A7-F04C-8B90-F7378A421DC3}"/>
              </a:ext>
            </a:extLst>
          </p:cNvPr>
          <p:cNvSpPr>
            <a:spLocks noGrp="1"/>
          </p:cNvSpPr>
          <p:nvPr>
            <p:ph idx="1"/>
          </p:nvPr>
        </p:nvSpPr>
        <p:spPr>
          <a:xfrm>
            <a:off x="838200" y="1825625"/>
            <a:ext cx="10515600" cy="4351338"/>
          </a:xfrm>
        </p:spPr>
        <p:txBody>
          <a:bodyPr>
            <a:normAutofit/>
          </a:bodyPr>
          <a:lstStyle/>
          <a:p>
            <a:pPr marL="0" indent="0">
              <a:buNone/>
            </a:pPr>
            <a:r>
              <a:rPr lang="en-US"/>
              <a:t>Generally, personal anecdotal evidence is not used in formal academic research writing. The purpose of research writing is to find the best evidence from experts. </a:t>
            </a:r>
          </a:p>
          <a:p>
            <a:pPr marL="0" indent="0">
              <a:buNone/>
            </a:pPr>
            <a:r>
              <a:rPr lang="en-US"/>
              <a:t>Your personal experiences do inform your research, though. They form the basis for how well you understand and process your research. They motivate your interest in your research. They help you formulate ideas for further research. Personal experience and library research form a symbiotic process that leads you to your evidence-based conclusions. </a:t>
            </a:r>
            <a:endParaRPr lang="en-US" dirty="0"/>
          </a:p>
        </p:txBody>
      </p:sp>
    </p:spTree>
    <p:extLst>
      <p:ext uri="{BB962C8B-B14F-4D97-AF65-F5344CB8AC3E}">
        <p14:creationId xmlns:p14="http://schemas.microsoft.com/office/powerpoint/2010/main" val="84138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ED4F13-C118-B549-9F80-8320A68D3B74}"/>
              </a:ext>
            </a:extLst>
          </p:cNvPr>
          <p:cNvSpPr>
            <a:spLocks noGrp="1"/>
          </p:cNvSpPr>
          <p:nvPr>
            <p:ph type="title"/>
          </p:nvPr>
        </p:nvSpPr>
        <p:spPr>
          <a:xfrm>
            <a:off x="1075767" y="1188637"/>
            <a:ext cx="2988234" cy="4480726"/>
          </a:xfrm>
        </p:spPr>
        <p:txBody>
          <a:bodyPr>
            <a:normAutofit/>
          </a:bodyPr>
          <a:lstStyle/>
          <a:p>
            <a:pPr algn="r"/>
            <a:r>
              <a:rPr lang="en-US" sz="4100"/>
              <a:t>Personal Observation as Field Research</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B6724D-8756-CD4B-8FDD-A7839AC8B671}"/>
              </a:ext>
            </a:extLst>
          </p:cNvPr>
          <p:cNvSpPr>
            <a:spLocks noGrp="1"/>
          </p:cNvSpPr>
          <p:nvPr>
            <p:ph idx="1"/>
          </p:nvPr>
        </p:nvSpPr>
        <p:spPr>
          <a:xfrm>
            <a:off x="5255260" y="1648870"/>
            <a:ext cx="4702848" cy="3560260"/>
          </a:xfrm>
        </p:spPr>
        <p:txBody>
          <a:bodyPr anchor="ctr">
            <a:noAutofit/>
          </a:bodyPr>
          <a:lstStyle/>
          <a:p>
            <a:pPr marL="0" indent="0">
              <a:buNone/>
            </a:pPr>
            <a:r>
              <a:rPr lang="en-US" sz="2400" dirty="0"/>
              <a:t>Field research is research that takes place outside of traditional academic realms like the library and the laboratory. It is a type of research conducted by going out into the field and simply observing. If you had an ant farm as a child, you probably spent some time observing ant behavior. Entomologists go into nature and observe insect behavior. Sociologists go into public places and observe human behavior. </a:t>
            </a:r>
          </a:p>
        </p:txBody>
      </p:sp>
    </p:spTree>
    <p:extLst>
      <p:ext uri="{BB962C8B-B14F-4D97-AF65-F5344CB8AC3E}">
        <p14:creationId xmlns:p14="http://schemas.microsoft.com/office/powerpoint/2010/main" val="275364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B254-9539-4742-AF49-7433EEF1CFD3}"/>
              </a:ext>
            </a:extLst>
          </p:cNvPr>
          <p:cNvSpPr>
            <a:spLocks noGrp="1"/>
          </p:cNvSpPr>
          <p:nvPr>
            <p:ph type="title"/>
          </p:nvPr>
        </p:nvSpPr>
        <p:spPr>
          <a:xfrm>
            <a:off x="804673" y="1445494"/>
            <a:ext cx="3616856" cy="4376572"/>
          </a:xfrm>
        </p:spPr>
        <p:txBody>
          <a:bodyPr anchor="ctr">
            <a:normAutofit/>
          </a:bodyPr>
          <a:lstStyle/>
          <a:p>
            <a:r>
              <a:rPr lang="en-US" sz="4800" dirty="0"/>
              <a:t>Field Research and the Student Writer</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BD6044D3-6B72-4B49-9D38-6363AC0F3F5B}"/>
              </a:ext>
            </a:extLst>
          </p:cNvPr>
          <p:cNvSpPr>
            <a:spLocks noGrp="1"/>
          </p:cNvSpPr>
          <p:nvPr>
            <p:ph idx="1"/>
          </p:nvPr>
        </p:nvSpPr>
        <p:spPr>
          <a:xfrm>
            <a:off x="6096000" y="1399032"/>
            <a:ext cx="5501834" cy="4471416"/>
          </a:xfrm>
        </p:spPr>
        <p:txBody>
          <a:bodyPr anchor="ctr">
            <a:normAutofit lnSpcReduction="10000"/>
          </a:bodyPr>
          <a:lstStyle/>
          <a:p>
            <a:pPr marL="0" indent="0">
              <a:buNone/>
            </a:pPr>
            <a:r>
              <a:rPr lang="en-US" sz="2200" dirty="0">
                <a:solidFill>
                  <a:schemeClr val="bg1"/>
                </a:solidFill>
              </a:rPr>
              <a:t>Traditional research papers might not call for much field research, but there are times when student writers need to conduct field research.</a:t>
            </a:r>
          </a:p>
          <a:p>
            <a:pPr marL="0" indent="0">
              <a:buNone/>
            </a:pPr>
            <a:endParaRPr lang="en-US" sz="2200" dirty="0">
              <a:solidFill>
                <a:schemeClr val="bg1"/>
              </a:solidFill>
            </a:endParaRPr>
          </a:p>
          <a:p>
            <a:pPr marL="0" indent="0">
              <a:buNone/>
            </a:pPr>
            <a:r>
              <a:rPr lang="en-US" sz="2200" dirty="0">
                <a:solidFill>
                  <a:schemeClr val="bg1"/>
                </a:solidFill>
              </a:rPr>
              <a:t>Examples:</a:t>
            </a:r>
          </a:p>
          <a:p>
            <a:pPr marL="0" indent="0">
              <a:buNone/>
            </a:pPr>
            <a:endParaRPr lang="en-US" sz="2200" dirty="0">
              <a:solidFill>
                <a:schemeClr val="bg1"/>
              </a:solidFill>
            </a:endParaRPr>
          </a:p>
          <a:p>
            <a:pPr lvl="1"/>
            <a:r>
              <a:rPr lang="en-US" sz="2200" dirty="0">
                <a:solidFill>
                  <a:schemeClr val="bg1"/>
                </a:solidFill>
              </a:rPr>
              <a:t>Proposals</a:t>
            </a:r>
          </a:p>
          <a:p>
            <a:pPr lvl="1"/>
            <a:r>
              <a:rPr lang="en-US" sz="2200" dirty="0">
                <a:solidFill>
                  <a:schemeClr val="bg1"/>
                </a:solidFill>
              </a:rPr>
              <a:t>Problem Solving Essays</a:t>
            </a:r>
          </a:p>
          <a:p>
            <a:pPr lvl="1"/>
            <a:r>
              <a:rPr lang="en-US" sz="2200" dirty="0">
                <a:solidFill>
                  <a:schemeClr val="bg1"/>
                </a:solidFill>
              </a:rPr>
              <a:t>Review Essays</a:t>
            </a:r>
          </a:p>
          <a:p>
            <a:pPr lvl="1"/>
            <a:r>
              <a:rPr lang="en-US" sz="2200" dirty="0">
                <a:solidFill>
                  <a:schemeClr val="bg1"/>
                </a:solidFill>
              </a:rPr>
              <a:t>Behavioral Analysis Essays</a:t>
            </a:r>
          </a:p>
          <a:p>
            <a:pPr lvl="1"/>
            <a:r>
              <a:rPr lang="en-US" sz="2200" dirty="0">
                <a:solidFill>
                  <a:schemeClr val="bg1"/>
                </a:solidFill>
              </a:rPr>
              <a:t>Research-Based Personal Essays</a:t>
            </a:r>
          </a:p>
          <a:p>
            <a:pPr lvl="1"/>
            <a:r>
              <a:rPr lang="en-US" sz="2200" dirty="0">
                <a:solidFill>
                  <a:schemeClr val="bg1"/>
                </a:solidFill>
              </a:rPr>
              <a:t>Instructions</a:t>
            </a:r>
          </a:p>
          <a:p>
            <a:pPr marL="0" indent="0">
              <a:buNone/>
            </a:pPr>
            <a:endParaRPr lang="en-US" sz="2200" dirty="0">
              <a:solidFill>
                <a:schemeClr val="bg1"/>
              </a:solidFill>
            </a:endParaRPr>
          </a:p>
          <a:p>
            <a:pPr marL="0" indent="0">
              <a:buNone/>
            </a:pPr>
            <a:endParaRPr lang="en-US" sz="2200" dirty="0">
              <a:solidFill>
                <a:schemeClr val="bg1"/>
              </a:solidFill>
            </a:endParaRPr>
          </a:p>
        </p:txBody>
      </p:sp>
    </p:spTree>
    <p:extLst>
      <p:ext uri="{BB962C8B-B14F-4D97-AF65-F5344CB8AC3E}">
        <p14:creationId xmlns:p14="http://schemas.microsoft.com/office/powerpoint/2010/main" val="232417887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1483</Words>
  <Application>Microsoft Macintosh PowerPoint</Application>
  <PresentationFormat>Widescreen</PresentationFormat>
  <Paragraphs>59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Observation and Experience as Research</vt:lpstr>
      <vt:lpstr>PowerPoint Presentation</vt:lpstr>
      <vt:lpstr>Science is Observation</vt:lpstr>
      <vt:lpstr>Personal Experience vs. Scientific Observation</vt:lpstr>
      <vt:lpstr>Anecdotal Evidence in Science</vt:lpstr>
      <vt:lpstr>Anecdotal Evidence in Personal Writing</vt:lpstr>
      <vt:lpstr>Anecdotal Evidence in Research Writing</vt:lpstr>
      <vt:lpstr>Personal Observation as Field Research</vt:lpstr>
      <vt:lpstr>Field Research and the Student Writer</vt:lpstr>
      <vt:lpstr>Tips for Field Research</vt:lpstr>
      <vt:lpstr>Methods of Field Research</vt:lpstr>
      <vt:lpstr>Criteria for Judging Observations</vt:lpstr>
      <vt:lpstr>Record Keeping</vt:lpstr>
      <vt:lpstr>On Being Objective</vt:lpstr>
      <vt:lpstr>On Recognizing Limited Point of View</vt:lpstr>
      <vt:lpstr>Do Your Best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 and Experience as Research</dc:title>
  <dc:creator>Microsoft Office User</dc:creator>
  <cp:lastModifiedBy>Microsoft Office User</cp:lastModifiedBy>
  <cp:revision>1</cp:revision>
  <dcterms:created xsi:type="dcterms:W3CDTF">2020-09-25T20:05:46Z</dcterms:created>
  <dcterms:modified xsi:type="dcterms:W3CDTF">2020-09-25T20:10:13Z</dcterms:modified>
</cp:coreProperties>
</file>