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notesMasterIdLst>
    <p:notesMasterId r:id="rId16"/>
  </p:notes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A14C3-78F6-4E69-A1CD-B698B820B313}" type="doc">
      <dgm:prSet loTypeId="urn:microsoft.com/office/officeart/2016/7/layout/LinearBlockProcessNumbered" loCatId="process" qsTypeId="urn:microsoft.com/office/officeart/2005/8/quickstyle/simple1" qsCatId="simple" csTypeId="urn:microsoft.com/office/officeart/2005/8/colors/accent1_2" csCatId="accent1" phldr="1"/>
      <dgm:spPr/>
      <dgm:t>
        <a:bodyPr/>
        <a:lstStyle/>
        <a:p>
          <a:endParaRPr lang="en-US"/>
        </a:p>
      </dgm:t>
    </dgm:pt>
    <dgm:pt modelId="{39238BAE-88AC-4DEA-A2E8-8CF5F4F885B8}">
      <dgm:prSet/>
      <dgm:spPr/>
      <dgm:t>
        <a:bodyPr/>
        <a:lstStyle/>
        <a:p>
          <a:r>
            <a:rPr lang="en-US" dirty="0"/>
            <a:t>When summing up things that happened in real life in the literal past, use the past tense.</a:t>
          </a:r>
        </a:p>
      </dgm:t>
    </dgm:pt>
    <dgm:pt modelId="{4B729C94-2888-4E50-B6B0-B2DFB44EBFA4}" type="parTrans" cxnId="{0C2B5C3B-3F4B-48A6-A605-6D44B7CB1A65}">
      <dgm:prSet/>
      <dgm:spPr/>
      <dgm:t>
        <a:bodyPr/>
        <a:lstStyle/>
        <a:p>
          <a:endParaRPr lang="en-US"/>
        </a:p>
      </dgm:t>
    </dgm:pt>
    <dgm:pt modelId="{B6CF3548-086A-4C12-B3BE-626AF12308C8}" type="sibTrans" cxnId="{0C2B5C3B-3F4B-48A6-A605-6D44B7CB1A65}">
      <dgm:prSet phldrT="01" phldr="0"/>
      <dgm:spPr/>
      <dgm:t>
        <a:bodyPr/>
        <a:lstStyle/>
        <a:p>
          <a:r>
            <a:rPr lang="en-US"/>
            <a:t>01</a:t>
          </a:r>
        </a:p>
      </dgm:t>
    </dgm:pt>
    <dgm:pt modelId="{DFFDEDD0-0F94-4E30-B12D-798E6A36C243}">
      <dgm:prSet/>
      <dgm:spPr/>
      <dgm:t>
        <a:bodyPr/>
        <a:lstStyle/>
        <a:p>
          <a:r>
            <a:rPr lang="en-US" dirty="0"/>
            <a:t>When discussing your own findings and conclusions, use the past tense unless present or future tense makes more sense in context. </a:t>
          </a:r>
        </a:p>
      </dgm:t>
    </dgm:pt>
    <dgm:pt modelId="{37B93DC0-71C1-46BA-938B-6AD2DF9ABEFF}" type="parTrans" cxnId="{38D6F5C3-ED9F-44A8-B140-6D67160E23DC}">
      <dgm:prSet/>
      <dgm:spPr/>
      <dgm:t>
        <a:bodyPr/>
        <a:lstStyle/>
        <a:p>
          <a:endParaRPr lang="en-US"/>
        </a:p>
      </dgm:t>
    </dgm:pt>
    <dgm:pt modelId="{29AA4F18-8D7F-497B-953E-88FF7E7EE091}" type="sibTrans" cxnId="{38D6F5C3-ED9F-44A8-B140-6D67160E23DC}">
      <dgm:prSet phldrT="02" phldr="0"/>
      <dgm:spPr/>
      <dgm:t>
        <a:bodyPr/>
        <a:lstStyle/>
        <a:p>
          <a:r>
            <a:rPr lang="en-US"/>
            <a:t>02</a:t>
          </a:r>
        </a:p>
      </dgm:t>
    </dgm:pt>
    <dgm:pt modelId="{E5E89D94-49E2-474E-A0DA-BD812AB21CC5}">
      <dgm:prSet/>
      <dgm:spPr/>
      <dgm:t>
        <a:bodyPr/>
        <a:lstStyle/>
        <a:p>
          <a:r>
            <a:rPr lang="en-US"/>
            <a:t>When talking about the points made in a particular article, study, book, video, or other source, use the present tense. </a:t>
          </a:r>
        </a:p>
      </dgm:t>
    </dgm:pt>
    <dgm:pt modelId="{DBCF98FA-7C49-4155-B868-D434C2B4AEFE}" type="parTrans" cxnId="{9C32A020-9F29-4894-B95A-08C820631799}">
      <dgm:prSet/>
      <dgm:spPr/>
      <dgm:t>
        <a:bodyPr/>
        <a:lstStyle/>
        <a:p>
          <a:endParaRPr lang="en-US"/>
        </a:p>
      </dgm:t>
    </dgm:pt>
    <dgm:pt modelId="{27AC6718-A73F-406B-87D7-653E04E1F5A0}" type="sibTrans" cxnId="{9C32A020-9F29-4894-B95A-08C820631799}">
      <dgm:prSet phldrT="03" phldr="0"/>
      <dgm:spPr/>
      <dgm:t>
        <a:bodyPr/>
        <a:lstStyle/>
        <a:p>
          <a:r>
            <a:rPr lang="en-US"/>
            <a:t>03</a:t>
          </a:r>
        </a:p>
      </dgm:t>
    </dgm:pt>
    <dgm:pt modelId="{D296C693-D565-8E47-89BC-3072ADDDCF5F}" type="pres">
      <dgm:prSet presAssocID="{4D8A14C3-78F6-4E69-A1CD-B698B820B313}" presName="Name0" presStyleCnt="0">
        <dgm:presLayoutVars>
          <dgm:animLvl val="lvl"/>
          <dgm:resizeHandles val="exact"/>
        </dgm:presLayoutVars>
      </dgm:prSet>
      <dgm:spPr/>
    </dgm:pt>
    <dgm:pt modelId="{FE7AC652-425F-A04D-BEB0-DD5DE63042D9}" type="pres">
      <dgm:prSet presAssocID="{39238BAE-88AC-4DEA-A2E8-8CF5F4F885B8}" presName="compositeNode" presStyleCnt="0">
        <dgm:presLayoutVars>
          <dgm:bulletEnabled val="1"/>
        </dgm:presLayoutVars>
      </dgm:prSet>
      <dgm:spPr/>
    </dgm:pt>
    <dgm:pt modelId="{21ACAB00-796D-6448-851B-3C5FAD4FF391}" type="pres">
      <dgm:prSet presAssocID="{39238BAE-88AC-4DEA-A2E8-8CF5F4F885B8}" presName="bgRect" presStyleLbl="alignNode1" presStyleIdx="0" presStyleCnt="3"/>
      <dgm:spPr/>
    </dgm:pt>
    <dgm:pt modelId="{4163D19E-7010-7F45-9BEF-40B304A555AC}" type="pres">
      <dgm:prSet presAssocID="{B6CF3548-086A-4C12-B3BE-626AF12308C8}" presName="sibTransNodeRect" presStyleLbl="alignNode1" presStyleIdx="0" presStyleCnt="3">
        <dgm:presLayoutVars>
          <dgm:chMax val="0"/>
          <dgm:bulletEnabled val="1"/>
        </dgm:presLayoutVars>
      </dgm:prSet>
      <dgm:spPr/>
    </dgm:pt>
    <dgm:pt modelId="{3360CEEE-77D9-E645-B32A-30DBA7AFCD70}" type="pres">
      <dgm:prSet presAssocID="{39238BAE-88AC-4DEA-A2E8-8CF5F4F885B8}" presName="nodeRect" presStyleLbl="alignNode1" presStyleIdx="0" presStyleCnt="3">
        <dgm:presLayoutVars>
          <dgm:bulletEnabled val="1"/>
        </dgm:presLayoutVars>
      </dgm:prSet>
      <dgm:spPr/>
    </dgm:pt>
    <dgm:pt modelId="{C6C31C9D-F3E4-0946-8432-91CAB273FBD5}" type="pres">
      <dgm:prSet presAssocID="{B6CF3548-086A-4C12-B3BE-626AF12308C8}" presName="sibTrans" presStyleCnt="0"/>
      <dgm:spPr/>
    </dgm:pt>
    <dgm:pt modelId="{948BACB1-347E-774F-8DBF-97C7AFF66AA2}" type="pres">
      <dgm:prSet presAssocID="{DFFDEDD0-0F94-4E30-B12D-798E6A36C243}" presName="compositeNode" presStyleCnt="0">
        <dgm:presLayoutVars>
          <dgm:bulletEnabled val="1"/>
        </dgm:presLayoutVars>
      </dgm:prSet>
      <dgm:spPr/>
    </dgm:pt>
    <dgm:pt modelId="{0F352D6E-F5A4-9B44-9A9A-E629B94C860E}" type="pres">
      <dgm:prSet presAssocID="{DFFDEDD0-0F94-4E30-B12D-798E6A36C243}" presName="bgRect" presStyleLbl="alignNode1" presStyleIdx="1" presStyleCnt="3"/>
      <dgm:spPr/>
    </dgm:pt>
    <dgm:pt modelId="{C3A7CF75-627A-0A49-BBDE-B3750371C949}" type="pres">
      <dgm:prSet presAssocID="{29AA4F18-8D7F-497B-953E-88FF7E7EE091}" presName="sibTransNodeRect" presStyleLbl="alignNode1" presStyleIdx="1" presStyleCnt="3">
        <dgm:presLayoutVars>
          <dgm:chMax val="0"/>
          <dgm:bulletEnabled val="1"/>
        </dgm:presLayoutVars>
      </dgm:prSet>
      <dgm:spPr/>
    </dgm:pt>
    <dgm:pt modelId="{19960B1A-7EF9-784A-85C6-B73D463F35EA}" type="pres">
      <dgm:prSet presAssocID="{DFFDEDD0-0F94-4E30-B12D-798E6A36C243}" presName="nodeRect" presStyleLbl="alignNode1" presStyleIdx="1" presStyleCnt="3">
        <dgm:presLayoutVars>
          <dgm:bulletEnabled val="1"/>
        </dgm:presLayoutVars>
      </dgm:prSet>
      <dgm:spPr/>
    </dgm:pt>
    <dgm:pt modelId="{7BE4DDA5-FCBB-3E41-98BD-4394C5E568B1}" type="pres">
      <dgm:prSet presAssocID="{29AA4F18-8D7F-497B-953E-88FF7E7EE091}" presName="sibTrans" presStyleCnt="0"/>
      <dgm:spPr/>
    </dgm:pt>
    <dgm:pt modelId="{CA187803-4520-0F46-93BF-337929B6A03D}" type="pres">
      <dgm:prSet presAssocID="{E5E89D94-49E2-474E-A0DA-BD812AB21CC5}" presName="compositeNode" presStyleCnt="0">
        <dgm:presLayoutVars>
          <dgm:bulletEnabled val="1"/>
        </dgm:presLayoutVars>
      </dgm:prSet>
      <dgm:spPr/>
    </dgm:pt>
    <dgm:pt modelId="{28CCB859-91B6-414D-92A2-CE064787F15F}" type="pres">
      <dgm:prSet presAssocID="{E5E89D94-49E2-474E-A0DA-BD812AB21CC5}" presName="bgRect" presStyleLbl="alignNode1" presStyleIdx="2" presStyleCnt="3"/>
      <dgm:spPr/>
    </dgm:pt>
    <dgm:pt modelId="{7E7B3909-47E1-D34D-9680-519F9F653DB3}" type="pres">
      <dgm:prSet presAssocID="{27AC6718-A73F-406B-87D7-653E04E1F5A0}" presName="sibTransNodeRect" presStyleLbl="alignNode1" presStyleIdx="2" presStyleCnt="3">
        <dgm:presLayoutVars>
          <dgm:chMax val="0"/>
          <dgm:bulletEnabled val="1"/>
        </dgm:presLayoutVars>
      </dgm:prSet>
      <dgm:spPr/>
    </dgm:pt>
    <dgm:pt modelId="{D6788C2F-819B-1E41-9515-3FC2C5927FE4}" type="pres">
      <dgm:prSet presAssocID="{E5E89D94-49E2-474E-A0DA-BD812AB21CC5}" presName="nodeRect" presStyleLbl="alignNode1" presStyleIdx="2" presStyleCnt="3">
        <dgm:presLayoutVars>
          <dgm:bulletEnabled val="1"/>
        </dgm:presLayoutVars>
      </dgm:prSet>
      <dgm:spPr/>
    </dgm:pt>
  </dgm:ptLst>
  <dgm:cxnLst>
    <dgm:cxn modelId="{E8D5960A-F042-514C-B1EE-E37C85563969}" type="presOf" srcId="{E5E89D94-49E2-474E-A0DA-BD812AB21CC5}" destId="{28CCB859-91B6-414D-92A2-CE064787F15F}" srcOrd="0" destOrd="0" presId="urn:microsoft.com/office/officeart/2016/7/layout/LinearBlockProcessNumbered"/>
    <dgm:cxn modelId="{D4134F15-34EF-E949-AED1-5B53EC6774CF}" type="presOf" srcId="{DFFDEDD0-0F94-4E30-B12D-798E6A36C243}" destId="{19960B1A-7EF9-784A-85C6-B73D463F35EA}" srcOrd="1" destOrd="0" presId="urn:microsoft.com/office/officeart/2016/7/layout/LinearBlockProcessNumbered"/>
    <dgm:cxn modelId="{9C32A020-9F29-4894-B95A-08C820631799}" srcId="{4D8A14C3-78F6-4E69-A1CD-B698B820B313}" destId="{E5E89D94-49E2-474E-A0DA-BD812AB21CC5}" srcOrd="2" destOrd="0" parTransId="{DBCF98FA-7C49-4155-B868-D434C2B4AEFE}" sibTransId="{27AC6718-A73F-406B-87D7-653E04E1F5A0}"/>
    <dgm:cxn modelId="{0C2B5C3B-3F4B-48A6-A605-6D44B7CB1A65}" srcId="{4D8A14C3-78F6-4E69-A1CD-B698B820B313}" destId="{39238BAE-88AC-4DEA-A2E8-8CF5F4F885B8}" srcOrd="0" destOrd="0" parTransId="{4B729C94-2888-4E50-B6B0-B2DFB44EBFA4}" sibTransId="{B6CF3548-086A-4C12-B3BE-626AF12308C8}"/>
    <dgm:cxn modelId="{6D377077-9018-E24F-A997-F7C11683A639}" type="presOf" srcId="{E5E89D94-49E2-474E-A0DA-BD812AB21CC5}" destId="{D6788C2F-819B-1E41-9515-3FC2C5927FE4}" srcOrd="1" destOrd="0" presId="urn:microsoft.com/office/officeart/2016/7/layout/LinearBlockProcessNumbered"/>
    <dgm:cxn modelId="{B554E877-EAB6-3147-9C33-90E520324CA2}" type="presOf" srcId="{29AA4F18-8D7F-497B-953E-88FF7E7EE091}" destId="{C3A7CF75-627A-0A49-BBDE-B3750371C949}" srcOrd="0" destOrd="0" presId="urn:microsoft.com/office/officeart/2016/7/layout/LinearBlockProcessNumbered"/>
    <dgm:cxn modelId="{EEF76F87-1873-E143-97FC-1162CA92E15C}" type="presOf" srcId="{39238BAE-88AC-4DEA-A2E8-8CF5F4F885B8}" destId="{21ACAB00-796D-6448-851B-3C5FAD4FF391}" srcOrd="0" destOrd="0" presId="urn:microsoft.com/office/officeart/2016/7/layout/LinearBlockProcessNumbered"/>
    <dgm:cxn modelId="{2BDB8891-7CC7-0745-A303-DF335D93789C}" type="presOf" srcId="{DFFDEDD0-0F94-4E30-B12D-798E6A36C243}" destId="{0F352D6E-F5A4-9B44-9A9A-E629B94C860E}" srcOrd="0" destOrd="0" presId="urn:microsoft.com/office/officeart/2016/7/layout/LinearBlockProcessNumbered"/>
    <dgm:cxn modelId="{885BB1B0-CF87-9C4D-ABFF-90B10F40730B}" type="presOf" srcId="{4D8A14C3-78F6-4E69-A1CD-B698B820B313}" destId="{D296C693-D565-8E47-89BC-3072ADDDCF5F}" srcOrd="0" destOrd="0" presId="urn:microsoft.com/office/officeart/2016/7/layout/LinearBlockProcessNumbered"/>
    <dgm:cxn modelId="{38D6F5C3-ED9F-44A8-B140-6D67160E23DC}" srcId="{4D8A14C3-78F6-4E69-A1CD-B698B820B313}" destId="{DFFDEDD0-0F94-4E30-B12D-798E6A36C243}" srcOrd="1" destOrd="0" parTransId="{37B93DC0-71C1-46BA-938B-6AD2DF9ABEFF}" sibTransId="{29AA4F18-8D7F-497B-953E-88FF7E7EE091}"/>
    <dgm:cxn modelId="{77FC91D7-618B-7042-94A1-A14D3A05047C}" type="presOf" srcId="{27AC6718-A73F-406B-87D7-653E04E1F5A0}" destId="{7E7B3909-47E1-D34D-9680-519F9F653DB3}" srcOrd="0" destOrd="0" presId="urn:microsoft.com/office/officeart/2016/7/layout/LinearBlockProcessNumbered"/>
    <dgm:cxn modelId="{70DBAAE0-22B7-A049-83A2-7FD3D4BB4DF2}" type="presOf" srcId="{B6CF3548-086A-4C12-B3BE-626AF12308C8}" destId="{4163D19E-7010-7F45-9BEF-40B304A555AC}" srcOrd="0" destOrd="0" presId="urn:microsoft.com/office/officeart/2016/7/layout/LinearBlockProcessNumbered"/>
    <dgm:cxn modelId="{83BF70F0-EC47-5143-8EE6-D7B87A9B9B42}" type="presOf" srcId="{39238BAE-88AC-4DEA-A2E8-8CF5F4F885B8}" destId="{3360CEEE-77D9-E645-B32A-30DBA7AFCD70}" srcOrd="1" destOrd="0" presId="urn:microsoft.com/office/officeart/2016/7/layout/LinearBlockProcessNumbered"/>
    <dgm:cxn modelId="{E4DD0DC4-BA92-1245-9711-37D5BDB59A56}" type="presParOf" srcId="{D296C693-D565-8E47-89BC-3072ADDDCF5F}" destId="{FE7AC652-425F-A04D-BEB0-DD5DE63042D9}" srcOrd="0" destOrd="0" presId="urn:microsoft.com/office/officeart/2016/7/layout/LinearBlockProcessNumbered"/>
    <dgm:cxn modelId="{9522B2C1-8BB9-0641-AB88-E451C2EA4F69}" type="presParOf" srcId="{FE7AC652-425F-A04D-BEB0-DD5DE63042D9}" destId="{21ACAB00-796D-6448-851B-3C5FAD4FF391}" srcOrd="0" destOrd="0" presId="urn:microsoft.com/office/officeart/2016/7/layout/LinearBlockProcessNumbered"/>
    <dgm:cxn modelId="{A35DB621-22B2-0241-A5D5-B68043CA7307}" type="presParOf" srcId="{FE7AC652-425F-A04D-BEB0-DD5DE63042D9}" destId="{4163D19E-7010-7F45-9BEF-40B304A555AC}" srcOrd="1" destOrd="0" presId="urn:microsoft.com/office/officeart/2016/7/layout/LinearBlockProcessNumbered"/>
    <dgm:cxn modelId="{22B8D99C-CF27-2948-89A2-5A37CB0480B4}" type="presParOf" srcId="{FE7AC652-425F-A04D-BEB0-DD5DE63042D9}" destId="{3360CEEE-77D9-E645-B32A-30DBA7AFCD70}" srcOrd="2" destOrd="0" presId="urn:microsoft.com/office/officeart/2016/7/layout/LinearBlockProcessNumbered"/>
    <dgm:cxn modelId="{04F6EA36-2189-0247-B1B4-0E848775D423}" type="presParOf" srcId="{D296C693-D565-8E47-89BC-3072ADDDCF5F}" destId="{C6C31C9D-F3E4-0946-8432-91CAB273FBD5}" srcOrd="1" destOrd="0" presId="urn:microsoft.com/office/officeart/2016/7/layout/LinearBlockProcessNumbered"/>
    <dgm:cxn modelId="{D6D9C879-4451-E24F-B3A9-77232A84FD3B}" type="presParOf" srcId="{D296C693-D565-8E47-89BC-3072ADDDCF5F}" destId="{948BACB1-347E-774F-8DBF-97C7AFF66AA2}" srcOrd="2" destOrd="0" presId="urn:microsoft.com/office/officeart/2016/7/layout/LinearBlockProcessNumbered"/>
    <dgm:cxn modelId="{9AB76026-1279-6E49-9167-E1D40E66B500}" type="presParOf" srcId="{948BACB1-347E-774F-8DBF-97C7AFF66AA2}" destId="{0F352D6E-F5A4-9B44-9A9A-E629B94C860E}" srcOrd="0" destOrd="0" presId="urn:microsoft.com/office/officeart/2016/7/layout/LinearBlockProcessNumbered"/>
    <dgm:cxn modelId="{4209BBA8-CCF1-3F40-AA4C-E17547E824E8}" type="presParOf" srcId="{948BACB1-347E-774F-8DBF-97C7AFF66AA2}" destId="{C3A7CF75-627A-0A49-BBDE-B3750371C949}" srcOrd="1" destOrd="0" presId="urn:microsoft.com/office/officeart/2016/7/layout/LinearBlockProcessNumbered"/>
    <dgm:cxn modelId="{FF7576B5-0FB1-F74D-ADE1-D333734EB72B}" type="presParOf" srcId="{948BACB1-347E-774F-8DBF-97C7AFF66AA2}" destId="{19960B1A-7EF9-784A-85C6-B73D463F35EA}" srcOrd="2" destOrd="0" presId="urn:microsoft.com/office/officeart/2016/7/layout/LinearBlockProcessNumbered"/>
    <dgm:cxn modelId="{219F53CF-5183-0C46-A7C2-DB686FC6257D}" type="presParOf" srcId="{D296C693-D565-8E47-89BC-3072ADDDCF5F}" destId="{7BE4DDA5-FCBB-3E41-98BD-4394C5E568B1}" srcOrd="3" destOrd="0" presId="urn:microsoft.com/office/officeart/2016/7/layout/LinearBlockProcessNumbered"/>
    <dgm:cxn modelId="{CC30ADBB-ED3A-3540-B104-2121461581FD}" type="presParOf" srcId="{D296C693-D565-8E47-89BC-3072ADDDCF5F}" destId="{CA187803-4520-0F46-93BF-337929B6A03D}" srcOrd="4" destOrd="0" presId="urn:microsoft.com/office/officeart/2016/7/layout/LinearBlockProcessNumbered"/>
    <dgm:cxn modelId="{69B67425-F8F1-A447-8E7F-00B8DFE0262A}" type="presParOf" srcId="{CA187803-4520-0F46-93BF-337929B6A03D}" destId="{28CCB859-91B6-414D-92A2-CE064787F15F}" srcOrd="0" destOrd="0" presId="urn:microsoft.com/office/officeart/2016/7/layout/LinearBlockProcessNumbered"/>
    <dgm:cxn modelId="{46B82C5F-A914-FB4F-A280-9DFD900D474A}" type="presParOf" srcId="{CA187803-4520-0F46-93BF-337929B6A03D}" destId="{7E7B3909-47E1-D34D-9680-519F9F653DB3}" srcOrd="1" destOrd="0" presId="urn:microsoft.com/office/officeart/2016/7/layout/LinearBlockProcessNumbered"/>
    <dgm:cxn modelId="{04870EAF-34DC-8C4C-A5B4-98AD700F1E3B}" type="presParOf" srcId="{CA187803-4520-0F46-93BF-337929B6A03D}" destId="{D6788C2F-819B-1E41-9515-3FC2C5927FE4}"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4538D-63E2-4938-A2F3-DDB2F03B75E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76D3C34-BD8E-490F-B86A-77007A74FACA}">
      <dgm:prSet/>
      <dgm:spPr/>
      <dgm:t>
        <a:bodyPr/>
        <a:lstStyle/>
        <a:p>
          <a:r>
            <a:rPr lang="en-US" dirty="0"/>
            <a:t>Variety in word choice and sentence structure is a mark of strong writing. When working with sources for research papers, it can be particularly important to strive for variety. Otherwise, you will end up with a paper in which you use the word “says” about 100 times. Instead of ”says,” try indicates, implies, predicts, demonstrates, argues, examines, or any number of other possible lead in verbs. </a:t>
          </a:r>
        </a:p>
      </dgm:t>
    </dgm:pt>
    <dgm:pt modelId="{6A280FC7-281C-4ABB-9934-13DB301E94EC}" type="parTrans" cxnId="{F1CF246F-668A-4DA8-A681-EF750ADB7EF5}">
      <dgm:prSet/>
      <dgm:spPr/>
      <dgm:t>
        <a:bodyPr/>
        <a:lstStyle/>
        <a:p>
          <a:endParaRPr lang="en-US"/>
        </a:p>
      </dgm:t>
    </dgm:pt>
    <dgm:pt modelId="{E34B8FB0-1372-4B44-8F54-918F673EB141}" type="sibTrans" cxnId="{F1CF246F-668A-4DA8-A681-EF750ADB7EF5}">
      <dgm:prSet/>
      <dgm:spPr/>
      <dgm:t>
        <a:bodyPr/>
        <a:lstStyle/>
        <a:p>
          <a:endParaRPr lang="en-US"/>
        </a:p>
      </dgm:t>
    </dgm:pt>
    <dgm:pt modelId="{A73D064A-4F6E-4C44-A0F0-10C934F25BBE}">
      <dgm:prSet/>
      <dgm:spPr/>
      <dgm:t>
        <a:bodyPr/>
        <a:lstStyle/>
        <a:p>
          <a:r>
            <a:rPr lang="en-US"/>
            <a:t>Also, try varying the length and structure of sentences. This can help to move the essay along and prevent a sense of monotony. Short sentences can be powerful. They can be even more powerful when followed by longer sentences that expand upon their meaning and offer structural variety to the paragraph.</a:t>
          </a:r>
        </a:p>
      </dgm:t>
    </dgm:pt>
    <dgm:pt modelId="{C7A06532-0119-44DC-9F36-B57D2664920F}" type="parTrans" cxnId="{FFB01BBF-F659-40A4-AD49-F7A0CBD22051}">
      <dgm:prSet/>
      <dgm:spPr/>
      <dgm:t>
        <a:bodyPr/>
        <a:lstStyle/>
        <a:p>
          <a:endParaRPr lang="en-US"/>
        </a:p>
      </dgm:t>
    </dgm:pt>
    <dgm:pt modelId="{5D64C0FF-7166-446D-AFED-E9379D423B53}" type="sibTrans" cxnId="{FFB01BBF-F659-40A4-AD49-F7A0CBD22051}">
      <dgm:prSet/>
      <dgm:spPr/>
      <dgm:t>
        <a:bodyPr/>
        <a:lstStyle/>
        <a:p>
          <a:endParaRPr lang="en-US"/>
        </a:p>
      </dgm:t>
    </dgm:pt>
    <dgm:pt modelId="{0316D052-3897-974B-AF66-0A6EDE9F2CBE}" type="pres">
      <dgm:prSet presAssocID="{EE24538D-63E2-4938-A2F3-DDB2F03B75E6}" presName="linear" presStyleCnt="0">
        <dgm:presLayoutVars>
          <dgm:animLvl val="lvl"/>
          <dgm:resizeHandles val="exact"/>
        </dgm:presLayoutVars>
      </dgm:prSet>
      <dgm:spPr/>
    </dgm:pt>
    <dgm:pt modelId="{0453A810-F0F3-2E44-91BB-ECAA1651B038}" type="pres">
      <dgm:prSet presAssocID="{676D3C34-BD8E-490F-B86A-77007A74FACA}" presName="parentText" presStyleLbl="node1" presStyleIdx="0" presStyleCnt="2">
        <dgm:presLayoutVars>
          <dgm:chMax val="0"/>
          <dgm:bulletEnabled val="1"/>
        </dgm:presLayoutVars>
      </dgm:prSet>
      <dgm:spPr/>
    </dgm:pt>
    <dgm:pt modelId="{F5FCED9F-2D99-3D48-8C0E-9663B80EDB1D}" type="pres">
      <dgm:prSet presAssocID="{E34B8FB0-1372-4B44-8F54-918F673EB141}" presName="spacer" presStyleCnt="0"/>
      <dgm:spPr/>
    </dgm:pt>
    <dgm:pt modelId="{EA363B51-E2D9-D544-995D-1EEA22ACD681}" type="pres">
      <dgm:prSet presAssocID="{A73D064A-4F6E-4C44-A0F0-10C934F25BBE}" presName="parentText" presStyleLbl="node1" presStyleIdx="1" presStyleCnt="2">
        <dgm:presLayoutVars>
          <dgm:chMax val="0"/>
          <dgm:bulletEnabled val="1"/>
        </dgm:presLayoutVars>
      </dgm:prSet>
      <dgm:spPr/>
    </dgm:pt>
  </dgm:ptLst>
  <dgm:cxnLst>
    <dgm:cxn modelId="{D54D2507-1234-BC44-9C85-F3C4580CB9B0}" type="presOf" srcId="{676D3C34-BD8E-490F-B86A-77007A74FACA}" destId="{0453A810-F0F3-2E44-91BB-ECAA1651B038}" srcOrd="0" destOrd="0" presId="urn:microsoft.com/office/officeart/2005/8/layout/vList2"/>
    <dgm:cxn modelId="{2DE15355-1903-FD4A-9CC0-5105364C7AE2}" type="presOf" srcId="{A73D064A-4F6E-4C44-A0F0-10C934F25BBE}" destId="{EA363B51-E2D9-D544-995D-1EEA22ACD681}" srcOrd="0" destOrd="0" presId="urn:microsoft.com/office/officeart/2005/8/layout/vList2"/>
    <dgm:cxn modelId="{F1CF246F-668A-4DA8-A681-EF750ADB7EF5}" srcId="{EE24538D-63E2-4938-A2F3-DDB2F03B75E6}" destId="{676D3C34-BD8E-490F-B86A-77007A74FACA}" srcOrd="0" destOrd="0" parTransId="{6A280FC7-281C-4ABB-9934-13DB301E94EC}" sibTransId="{E34B8FB0-1372-4B44-8F54-918F673EB141}"/>
    <dgm:cxn modelId="{ED29E37F-B99B-B04D-BFCE-036A878100CD}" type="presOf" srcId="{EE24538D-63E2-4938-A2F3-DDB2F03B75E6}" destId="{0316D052-3897-974B-AF66-0A6EDE9F2CBE}" srcOrd="0" destOrd="0" presId="urn:microsoft.com/office/officeart/2005/8/layout/vList2"/>
    <dgm:cxn modelId="{FFB01BBF-F659-40A4-AD49-F7A0CBD22051}" srcId="{EE24538D-63E2-4938-A2F3-DDB2F03B75E6}" destId="{A73D064A-4F6E-4C44-A0F0-10C934F25BBE}" srcOrd="1" destOrd="0" parTransId="{C7A06532-0119-44DC-9F36-B57D2664920F}" sibTransId="{5D64C0FF-7166-446D-AFED-E9379D423B53}"/>
    <dgm:cxn modelId="{CA93D156-3DF0-2543-BBD1-A6F6895EA7B9}" type="presParOf" srcId="{0316D052-3897-974B-AF66-0A6EDE9F2CBE}" destId="{0453A810-F0F3-2E44-91BB-ECAA1651B038}" srcOrd="0" destOrd="0" presId="urn:microsoft.com/office/officeart/2005/8/layout/vList2"/>
    <dgm:cxn modelId="{86A630EE-F4A3-8B40-B8EF-54FE29601DE8}" type="presParOf" srcId="{0316D052-3897-974B-AF66-0A6EDE9F2CBE}" destId="{F5FCED9F-2D99-3D48-8C0E-9663B80EDB1D}" srcOrd="1" destOrd="0" presId="urn:microsoft.com/office/officeart/2005/8/layout/vList2"/>
    <dgm:cxn modelId="{1FAE6A0A-A738-6243-8724-6FB747B54F00}" type="presParOf" srcId="{0316D052-3897-974B-AF66-0A6EDE9F2CBE}" destId="{EA363B51-E2D9-D544-995D-1EEA22ACD68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CAB00-796D-6448-851B-3C5FAD4FF391}">
      <dsp:nvSpPr>
        <dsp:cNvPr id="0" name=""/>
        <dsp:cNvSpPr/>
      </dsp:nvSpPr>
      <dsp:spPr>
        <a:xfrm>
          <a:off x="533" y="1335336"/>
          <a:ext cx="2161754" cy="2594105"/>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33" tIns="0" rIns="213533" bIns="330200" numCol="1" spcCol="1270" anchor="t" anchorCtr="0">
          <a:noAutofit/>
        </a:bodyPr>
        <a:lstStyle/>
        <a:p>
          <a:pPr marL="0" lvl="0" indent="0" algn="l" defTabSz="533400">
            <a:lnSpc>
              <a:spcPct val="90000"/>
            </a:lnSpc>
            <a:spcBef>
              <a:spcPct val="0"/>
            </a:spcBef>
            <a:spcAft>
              <a:spcPct val="35000"/>
            </a:spcAft>
            <a:buNone/>
          </a:pPr>
          <a:r>
            <a:rPr lang="en-US" sz="1200" kern="1200" dirty="0"/>
            <a:t>When summing up things that happened in real life in the literal past, use the past tense.</a:t>
          </a:r>
        </a:p>
      </dsp:txBody>
      <dsp:txXfrm>
        <a:off x="533" y="2372978"/>
        <a:ext cx="2161754" cy="1556463"/>
      </dsp:txXfrm>
    </dsp:sp>
    <dsp:sp modelId="{4163D19E-7010-7F45-9BEF-40B304A555AC}">
      <dsp:nvSpPr>
        <dsp:cNvPr id="0" name=""/>
        <dsp:cNvSpPr/>
      </dsp:nvSpPr>
      <dsp:spPr>
        <a:xfrm>
          <a:off x="533" y="1335336"/>
          <a:ext cx="2161754" cy="1037642"/>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3533" tIns="165100" rIns="213533" bIns="165100" numCol="1" spcCol="1270" anchor="ctr" anchorCtr="0">
          <a:noAutofit/>
        </a:bodyPr>
        <a:lstStyle/>
        <a:p>
          <a:pPr marL="0" lvl="0" indent="0" algn="l" defTabSz="2222500">
            <a:lnSpc>
              <a:spcPct val="90000"/>
            </a:lnSpc>
            <a:spcBef>
              <a:spcPct val="0"/>
            </a:spcBef>
            <a:spcAft>
              <a:spcPct val="35000"/>
            </a:spcAft>
            <a:buNone/>
          </a:pPr>
          <a:r>
            <a:rPr lang="en-US" sz="5000" kern="1200"/>
            <a:t>01</a:t>
          </a:r>
        </a:p>
      </dsp:txBody>
      <dsp:txXfrm>
        <a:off x="533" y="1335336"/>
        <a:ext cx="2161754" cy="1037642"/>
      </dsp:txXfrm>
    </dsp:sp>
    <dsp:sp modelId="{0F352D6E-F5A4-9B44-9A9A-E629B94C860E}">
      <dsp:nvSpPr>
        <dsp:cNvPr id="0" name=""/>
        <dsp:cNvSpPr/>
      </dsp:nvSpPr>
      <dsp:spPr>
        <a:xfrm>
          <a:off x="2335228" y="1335336"/>
          <a:ext cx="2161754" cy="2594105"/>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33" tIns="0" rIns="213533" bIns="330200" numCol="1" spcCol="1270" anchor="t" anchorCtr="0">
          <a:noAutofit/>
        </a:bodyPr>
        <a:lstStyle/>
        <a:p>
          <a:pPr marL="0" lvl="0" indent="0" algn="l" defTabSz="533400">
            <a:lnSpc>
              <a:spcPct val="90000"/>
            </a:lnSpc>
            <a:spcBef>
              <a:spcPct val="0"/>
            </a:spcBef>
            <a:spcAft>
              <a:spcPct val="35000"/>
            </a:spcAft>
            <a:buNone/>
          </a:pPr>
          <a:r>
            <a:rPr lang="en-US" sz="1200" kern="1200" dirty="0"/>
            <a:t>When discussing your own findings and conclusions, use the past tense unless present or future tense makes more sense in context. </a:t>
          </a:r>
        </a:p>
      </dsp:txBody>
      <dsp:txXfrm>
        <a:off x="2335228" y="2372978"/>
        <a:ext cx="2161754" cy="1556463"/>
      </dsp:txXfrm>
    </dsp:sp>
    <dsp:sp modelId="{C3A7CF75-627A-0A49-BBDE-B3750371C949}">
      <dsp:nvSpPr>
        <dsp:cNvPr id="0" name=""/>
        <dsp:cNvSpPr/>
      </dsp:nvSpPr>
      <dsp:spPr>
        <a:xfrm>
          <a:off x="2335228" y="1335336"/>
          <a:ext cx="2161754" cy="1037642"/>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3533" tIns="165100" rIns="213533" bIns="165100" numCol="1" spcCol="1270" anchor="ctr" anchorCtr="0">
          <a:noAutofit/>
        </a:bodyPr>
        <a:lstStyle/>
        <a:p>
          <a:pPr marL="0" lvl="0" indent="0" algn="l" defTabSz="2222500">
            <a:lnSpc>
              <a:spcPct val="90000"/>
            </a:lnSpc>
            <a:spcBef>
              <a:spcPct val="0"/>
            </a:spcBef>
            <a:spcAft>
              <a:spcPct val="35000"/>
            </a:spcAft>
            <a:buNone/>
          </a:pPr>
          <a:r>
            <a:rPr lang="en-US" sz="5000" kern="1200"/>
            <a:t>02</a:t>
          </a:r>
        </a:p>
      </dsp:txBody>
      <dsp:txXfrm>
        <a:off x="2335228" y="1335336"/>
        <a:ext cx="2161754" cy="1037642"/>
      </dsp:txXfrm>
    </dsp:sp>
    <dsp:sp modelId="{28CCB859-91B6-414D-92A2-CE064787F15F}">
      <dsp:nvSpPr>
        <dsp:cNvPr id="0" name=""/>
        <dsp:cNvSpPr/>
      </dsp:nvSpPr>
      <dsp:spPr>
        <a:xfrm>
          <a:off x="4669923" y="1335336"/>
          <a:ext cx="2161754" cy="2594105"/>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33" tIns="0" rIns="213533" bIns="330200" numCol="1" spcCol="1270" anchor="t" anchorCtr="0">
          <a:noAutofit/>
        </a:bodyPr>
        <a:lstStyle/>
        <a:p>
          <a:pPr marL="0" lvl="0" indent="0" algn="l" defTabSz="533400">
            <a:lnSpc>
              <a:spcPct val="90000"/>
            </a:lnSpc>
            <a:spcBef>
              <a:spcPct val="0"/>
            </a:spcBef>
            <a:spcAft>
              <a:spcPct val="35000"/>
            </a:spcAft>
            <a:buNone/>
          </a:pPr>
          <a:r>
            <a:rPr lang="en-US" sz="1200" kern="1200"/>
            <a:t>When talking about the points made in a particular article, study, book, video, or other source, use the present tense. </a:t>
          </a:r>
        </a:p>
      </dsp:txBody>
      <dsp:txXfrm>
        <a:off x="4669923" y="2372978"/>
        <a:ext cx="2161754" cy="1556463"/>
      </dsp:txXfrm>
    </dsp:sp>
    <dsp:sp modelId="{7E7B3909-47E1-D34D-9680-519F9F653DB3}">
      <dsp:nvSpPr>
        <dsp:cNvPr id="0" name=""/>
        <dsp:cNvSpPr/>
      </dsp:nvSpPr>
      <dsp:spPr>
        <a:xfrm>
          <a:off x="4669923" y="1335336"/>
          <a:ext cx="2161754" cy="1037642"/>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3533" tIns="165100" rIns="213533" bIns="165100" numCol="1" spcCol="1270" anchor="ctr" anchorCtr="0">
          <a:noAutofit/>
        </a:bodyPr>
        <a:lstStyle/>
        <a:p>
          <a:pPr marL="0" lvl="0" indent="0" algn="l" defTabSz="2222500">
            <a:lnSpc>
              <a:spcPct val="90000"/>
            </a:lnSpc>
            <a:spcBef>
              <a:spcPct val="0"/>
            </a:spcBef>
            <a:spcAft>
              <a:spcPct val="35000"/>
            </a:spcAft>
            <a:buNone/>
          </a:pPr>
          <a:r>
            <a:rPr lang="en-US" sz="5000" kern="1200"/>
            <a:t>03</a:t>
          </a:r>
        </a:p>
      </dsp:txBody>
      <dsp:txXfrm>
        <a:off x="4669923" y="1335336"/>
        <a:ext cx="2161754" cy="1037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3A810-F0F3-2E44-91BB-ECAA1651B038}">
      <dsp:nvSpPr>
        <dsp:cNvPr id="0" name=""/>
        <dsp:cNvSpPr/>
      </dsp:nvSpPr>
      <dsp:spPr>
        <a:xfrm>
          <a:off x="0" y="70809"/>
          <a:ext cx="6832212" cy="253422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Variety in word choice and sentence structure is a mark of strong writing. When working with sources for research papers, it can be particularly important to strive for variety. Otherwise, you will end up with a paper in which you use the word “says” about 100 times. Instead of ”says,” try indicates, implies, predicts, demonstrates, argues, examines, or any number of other possible lead in verbs. </a:t>
          </a:r>
        </a:p>
      </dsp:txBody>
      <dsp:txXfrm>
        <a:off x="123710" y="194519"/>
        <a:ext cx="6584792" cy="2286800"/>
      </dsp:txXfrm>
    </dsp:sp>
    <dsp:sp modelId="{EA363B51-E2D9-D544-995D-1EEA22ACD681}">
      <dsp:nvSpPr>
        <dsp:cNvPr id="0" name=""/>
        <dsp:cNvSpPr/>
      </dsp:nvSpPr>
      <dsp:spPr>
        <a:xfrm>
          <a:off x="0" y="2659749"/>
          <a:ext cx="6832212" cy="253422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Also, try varying the length and structure of sentences. This can help to move the essay along and prevent a sense of monotony. Short sentences can be powerful. They can be even more powerful when followed by longer sentences that expand upon their meaning and offer structural variety to the paragraph.</a:t>
          </a:r>
        </a:p>
      </dsp:txBody>
      <dsp:txXfrm>
        <a:off x="123710" y="2783459"/>
        <a:ext cx="6584792" cy="2286800"/>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98386-2733-484C-852D-91FBFFC7A47F}" type="datetimeFigureOut">
              <a:rPr lang="en-US" smtClean="0"/>
              <a:t>8/21/20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5AB6C-1363-F644-987B-280D893F437E}" type="slidenum">
              <a:rPr lang="en-US" smtClean="0"/>
              <a:t>‹#›</a:t>
            </a:fld>
            <a:endParaRPr lang="en-US"/>
          </a:p>
        </p:txBody>
      </p:sp>
    </p:spTree>
    <p:extLst>
      <p:ext uri="{BB962C8B-B14F-4D97-AF65-F5344CB8AC3E}">
        <p14:creationId xmlns:p14="http://schemas.microsoft.com/office/powerpoint/2010/main" val="3987364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F5AB6C-1363-F644-987B-280D893F437E}" type="slidenum">
              <a:rPr lang="en-US" smtClean="0"/>
              <a:t>4</a:t>
            </a:fld>
            <a:endParaRPr lang="en-US"/>
          </a:p>
        </p:txBody>
      </p:sp>
    </p:spTree>
    <p:extLst>
      <p:ext uri="{BB962C8B-B14F-4D97-AF65-F5344CB8AC3E}">
        <p14:creationId xmlns:p14="http://schemas.microsoft.com/office/powerpoint/2010/main" val="1109253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F5AB6C-1363-F644-987B-280D893F437E}" type="slidenum">
              <a:rPr lang="en-US" smtClean="0"/>
              <a:t>8</a:t>
            </a:fld>
            <a:endParaRPr lang="en-US"/>
          </a:p>
        </p:txBody>
      </p:sp>
    </p:spTree>
    <p:extLst>
      <p:ext uri="{BB962C8B-B14F-4D97-AF65-F5344CB8AC3E}">
        <p14:creationId xmlns:p14="http://schemas.microsoft.com/office/powerpoint/2010/main" val="34272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77751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7557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43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14589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311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61075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61003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804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98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6651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19160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8/21/20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729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8/21/20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8976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8/21/20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592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8383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3616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8/21/20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6322079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6D356F1A-690D-401E-8CF3-E4686CDFE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 name="Group 10">
            <a:extLst>
              <a:ext uri="{FF2B5EF4-FFF2-40B4-BE49-F238E27FC236}">
                <a16:creationId xmlns:a16="http://schemas.microsoft.com/office/drawing/2014/main" id="{F398A7BA-9279-4363-9D59-238782AB6B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57608" y="228600"/>
            <a:ext cx="2851523" cy="6638625"/>
            <a:chOff x="2487613" y="285750"/>
            <a:chExt cx="2428875" cy="5654676"/>
          </a:xfrm>
        </p:grpSpPr>
        <p:sp>
          <p:nvSpPr>
            <p:cNvPr id="12" name="Freeform 11">
              <a:extLst>
                <a:ext uri="{FF2B5EF4-FFF2-40B4-BE49-F238E27FC236}">
                  <a16:creationId xmlns:a16="http://schemas.microsoft.com/office/drawing/2014/main" id="{8ACCBEEF-7085-4833-8335-E4613C0A1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39C0EC5-6C91-409A-AB3F-D66AF23E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4D4A9340-30CF-474C-AC93-3E9048DFE9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D90565-D660-46B2-B574-5A6E37C8B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4ADDF1F8-3D32-49F9-8A53-B01C2D92C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DD712377-DF82-454C-8AF4-CA6811292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694E1871-CC0E-4704-902D-A324F58E4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CEE1CA2-8DDF-468B-B5E5-B584B84BD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AAA4172B-3921-482A-ABEF-E70C9242A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D277B64-E367-442D-B59F-993A45856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B4BA4199-8677-44FF-BD30-63130A0F5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A890CEB5-09DD-4185-9405-A39BA6405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3B88DAD3-AF6F-4D6C-8512-7239A69A4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84823" y="-786"/>
            <a:ext cx="2356675" cy="6854040"/>
            <a:chOff x="6627813" y="194833"/>
            <a:chExt cx="1952625" cy="5678918"/>
          </a:xfrm>
        </p:grpSpPr>
        <p:sp>
          <p:nvSpPr>
            <p:cNvPr id="26" name="Freeform 27">
              <a:extLst>
                <a:ext uri="{FF2B5EF4-FFF2-40B4-BE49-F238E27FC236}">
                  <a16:creationId xmlns:a16="http://schemas.microsoft.com/office/drawing/2014/main" id="{1BA39A29-3A4E-4822-A540-9AD6ACCB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B2ACACE6-15B3-4FAF-AA08-E1006B3FD5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F9A4D9A-69F4-4FEC-B0DE-DD76F476E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E92DC9B5-F16D-4C41-824C-822DE7AA0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E737D559-8865-4000-A777-792FF675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B1C2147A-442E-40A4-8A97-FF053B9D2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B138F17C-6D47-4F1B-BE44-4A47FBCFF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BCD5498-C801-426F-9CDD-B84178E7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6DB0639C-39E0-4218-B7D1-0408D870F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72715634-CCEA-4B5D-94D7-E2C090EA1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6BE08C78-1349-4408-8CE2-ED20F3244D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642D5BF8-EF6C-43FC-947B-698688211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F5CBED0A-BE67-7048-A997-6C8F36E125F8}"/>
              </a:ext>
            </a:extLst>
          </p:cNvPr>
          <p:cNvSpPr>
            <a:spLocks noGrp="1"/>
          </p:cNvSpPr>
          <p:nvPr>
            <p:ph type="ctrTitle"/>
          </p:nvPr>
        </p:nvSpPr>
        <p:spPr>
          <a:xfrm>
            <a:off x="5825066" y="2514600"/>
            <a:ext cx="5681134" cy="2262781"/>
          </a:xfrm>
        </p:spPr>
        <p:txBody>
          <a:bodyPr>
            <a:normAutofit/>
          </a:bodyPr>
          <a:lstStyle/>
          <a:p>
            <a:r>
              <a:rPr lang="en-US" sz="4400" dirty="0"/>
              <a:t>Academic </a:t>
            </a:r>
            <a:br>
              <a:rPr lang="en-US" sz="4400" dirty="0"/>
            </a:br>
            <a:r>
              <a:rPr lang="en-US" sz="4400" dirty="0"/>
              <a:t>Writing Style</a:t>
            </a:r>
          </a:p>
        </p:txBody>
      </p:sp>
      <p:sp>
        <p:nvSpPr>
          <p:cNvPr id="3" name="Subtitle 2">
            <a:extLst>
              <a:ext uri="{FF2B5EF4-FFF2-40B4-BE49-F238E27FC236}">
                <a16:creationId xmlns:a16="http://schemas.microsoft.com/office/drawing/2014/main" id="{D828932E-34E2-ED45-8096-BF4EB7F1FFC3}"/>
              </a:ext>
            </a:extLst>
          </p:cNvPr>
          <p:cNvSpPr>
            <a:spLocks noGrp="1"/>
          </p:cNvSpPr>
          <p:nvPr>
            <p:ph type="subTitle" idx="1"/>
          </p:nvPr>
        </p:nvSpPr>
        <p:spPr>
          <a:xfrm>
            <a:off x="5825066" y="4777379"/>
            <a:ext cx="5681134" cy="1126283"/>
          </a:xfrm>
        </p:spPr>
        <p:txBody>
          <a:bodyPr>
            <a:normAutofit/>
          </a:bodyPr>
          <a:lstStyle/>
          <a:p>
            <a:r>
              <a:rPr lang="en-US" i="1"/>
              <a:t>Tone, Voice, Authority, and Academic Conventions</a:t>
            </a:r>
          </a:p>
        </p:txBody>
      </p:sp>
      <p:sp>
        <p:nvSpPr>
          <p:cNvPr id="39" name="Rectangle 38">
            <a:extLst>
              <a:ext uri="{FF2B5EF4-FFF2-40B4-BE49-F238E27FC236}">
                <a16:creationId xmlns:a16="http://schemas.microsoft.com/office/drawing/2014/main" id="{8841A10E-0F0E-4596-8888-870D70925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57599"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33">
            <a:extLst>
              <a:ext uri="{FF2B5EF4-FFF2-40B4-BE49-F238E27FC236}">
                <a16:creationId xmlns:a16="http://schemas.microsoft.com/office/drawing/2014/main" id="{29B1E55C-E51F-4093-A2A8-137C3E9014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57599"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pic>
        <p:nvPicPr>
          <p:cNvPr id="4" name="Picture 3">
            <a:extLst>
              <a:ext uri="{FF2B5EF4-FFF2-40B4-BE49-F238E27FC236}">
                <a16:creationId xmlns:a16="http://schemas.microsoft.com/office/drawing/2014/main" id="{9FEBB282-3661-4352-AFEE-83510F1EA7E5}"/>
              </a:ext>
            </a:extLst>
          </p:cNvPr>
          <p:cNvPicPr>
            <a:picLocks noChangeAspect="1"/>
          </p:cNvPicPr>
          <p:nvPr/>
        </p:nvPicPr>
        <p:blipFill rotWithShape="1">
          <a:blip r:embed="rId2"/>
          <a:srcRect l="28708" r="35464" b="-1"/>
          <a:stretch/>
        </p:blipFill>
        <p:spPr>
          <a:xfrm>
            <a:off x="-2650" y="10"/>
            <a:ext cx="3681047" cy="6857990"/>
          </a:xfrm>
          <a:prstGeom prst="rect">
            <a:avLst/>
          </a:prstGeom>
        </p:spPr>
      </p:pic>
    </p:spTree>
    <p:extLst>
      <p:ext uri="{BB962C8B-B14F-4D97-AF65-F5344CB8AC3E}">
        <p14:creationId xmlns:p14="http://schemas.microsoft.com/office/powerpoint/2010/main" val="358589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9B683-1BD2-9042-B6E2-D86657C68473}"/>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Variety</a:t>
            </a:r>
          </a:p>
        </p:txBody>
      </p:sp>
      <p:sp>
        <p:nvSpPr>
          <p:cNvPr id="16"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7"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0633159C-9846-4BF7-9940-BBC683D57922}"/>
              </a:ext>
            </a:extLst>
          </p:cNvPr>
          <p:cNvGraphicFramePr>
            <a:graphicFrameLocks noGrp="1"/>
          </p:cNvGraphicFramePr>
          <p:nvPr>
            <p:ph idx="1"/>
            <p:extLst>
              <p:ext uri="{D42A27DB-BD31-4B8C-83A1-F6EECF244321}">
                <p14:modId xmlns:p14="http://schemas.microsoft.com/office/powerpoint/2010/main" val="3652648298"/>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62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6AFD431-09B7-42CA-BF39-9FE5DBE5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711C96E-3D2D-48C8-AAB9-C1CB02D1D5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accent1">
              <a:alpha val="30000"/>
            </a:schemeClr>
          </a:solidFill>
        </p:grpSpPr>
        <p:sp>
          <p:nvSpPr>
            <p:cNvPr id="11" name="Freeform 11">
              <a:extLst>
                <a:ext uri="{FF2B5EF4-FFF2-40B4-BE49-F238E27FC236}">
                  <a16:creationId xmlns:a16="http://schemas.microsoft.com/office/drawing/2014/main" id="{0D18AF42-7CD5-4754-91D4-1BE53B5D1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A28C8F1A-9407-4D67-8250-D8923BC6D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5CE0A2B0-F7F1-442C-A287-CD6F729E2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9E69CFA3-AE12-4EAF-A3A1-564BEEFEF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ECB64037-2AE8-4CA9-AD8E-7ACC8618F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8D319B10-EE8E-453F-A137-D7EEFA208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3283F486-509C-4A42-8EED-794A991D2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EBBFBB12-E756-4386-9C17-CA5743838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7ADD0E7E-F4A6-4B3F-8A2F-BCBFAFBA2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C19FCFB7-5E71-4197-8EC7-2ACB6DB02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EAA533FE-4903-48DD-A921-421A9C44A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54CC5D8E-0D6C-4021-B84E-5D6182C0E1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1FD03B8E-D65B-6245-8F52-B17E7CAEC895}"/>
              </a:ext>
            </a:extLst>
          </p:cNvPr>
          <p:cNvSpPr>
            <a:spLocks noGrp="1"/>
          </p:cNvSpPr>
          <p:nvPr>
            <p:ph type="title"/>
          </p:nvPr>
        </p:nvSpPr>
        <p:spPr>
          <a:xfrm>
            <a:off x="7839756" y="1159566"/>
            <a:ext cx="3662939" cy="4568264"/>
          </a:xfrm>
        </p:spPr>
        <p:txBody>
          <a:bodyPr anchor="ctr">
            <a:normAutofit/>
          </a:bodyPr>
          <a:lstStyle/>
          <a:p>
            <a:r>
              <a:rPr lang="en-US">
                <a:solidFill>
                  <a:schemeClr val="tx1"/>
                </a:solidFill>
              </a:rPr>
              <a:t>Balancing Analysis and Information</a:t>
            </a:r>
          </a:p>
        </p:txBody>
      </p:sp>
      <p:sp>
        <p:nvSpPr>
          <p:cNvPr id="24" name="Freeform 6">
            <a:extLst>
              <a:ext uri="{FF2B5EF4-FFF2-40B4-BE49-F238E27FC236}">
                <a16:creationId xmlns:a16="http://schemas.microsoft.com/office/drawing/2014/main" id="{E7D63BAB-D0DB-4F66-92F9-4D2E0A2E5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8"/>
            <a:ext cx="7560245" cy="5571066"/>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3" name="Content Placeholder 2">
            <a:extLst>
              <a:ext uri="{FF2B5EF4-FFF2-40B4-BE49-F238E27FC236}">
                <a16:creationId xmlns:a16="http://schemas.microsoft.com/office/drawing/2014/main" id="{D99DBB5A-A32B-4341-A148-65714B6B6157}"/>
              </a:ext>
            </a:extLst>
          </p:cNvPr>
          <p:cNvSpPr>
            <a:spLocks noGrp="1"/>
          </p:cNvSpPr>
          <p:nvPr>
            <p:ph idx="1"/>
          </p:nvPr>
        </p:nvSpPr>
        <p:spPr>
          <a:xfrm>
            <a:off x="637310" y="1286934"/>
            <a:ext cx="5292436" cy="4284134"/>
          </a:xfrm>
        </p:spPr>
        <p:txBody>
          <a:bodyPr anchor="ctr">
            <a:normAutofit/>
          </a:bodyPr>
          <a:lstStyle/>
          <a:p>
            <a:pPr marL="0" indent="0">
              <a:buNone/>
            </a:pPr>
            <a:r>
              <a:rPr lang="en-US">
                <a:solidFill>
                  <a:srgbClr val="FFFFFF"/>
                </a:solidFill>
              </a:rPr>
              <a:t>It’s easy to lose your own voice in an essay loaded down with information. Likewise, it is easy to lose the sense of purpose for the essay if every paragraph is basically a collection of facts from various sources. That’s why good writers engage with their sources. Good writers respond to and analyze the information provided. Find your balance between information and analysis, and you will write a much stronger essay. </a:t>
            </a:r>
          </a:p>
        </p:txBody>
      </p:sp>
    </p:spTree>
    <p:extLst>
      <p:ext uri="{BB962C8B-B14F-4D97-AF65-F5344CB8AC3E}">
        <p14:creationId xmlns:p14="http://schemas.microsoft.com/office/powerpoint/2010/main" val="356111058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0685DC-0CEE-482C-8A89-7A85EECA3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F08912-1337-8943-921A-F6459C7BE0A0}"/>
              </a:ext>
            </a:extLst>
          </p:cNvPr>
          <p:cNvSpPr>
            <a:spLocks noGrp="1"/>
          </p:cNvSpPr>
          <p:nvPr>
            <p:ph type="title"/>
          </p:nvPr>
        </p:nvSpPr>
        <p:spPr>
          <a:xfrm>
            <a:off x="7855527" y="685800"/>
            <a:ext cx="3649085" cy="5225422"/>
          </a:xfrm>
        </p:spPr>
        <p:txBody>
          <a:bodyPr anchor="ctr">
            <a:normAutofit/>
          </a:bodyPr>
          <a:lstStyle/>
          <a:p>
            <a:r>
              <a:rPr lang="en-US"/>
              <a:t>Establishing Authority</a:t>
            </a:r>
            <a:endParaRPr lang="en-US" dirty="0"/>
          </a:p>
        </p:txBody>
      </p:sp>
      <p:sp>
        <p:nvSpPr>
          <p:cNvPr id="10" name="Rectangle 9">
            <a:extLst>
              <a:ext uri="{FF2B5EF4-FFF2-40B4-BE49-F238E27FC236}">
                <a16:creationId xmlns:a16="http://schemas.microsoft.com/office/drawing/2014/main" id="{A31628A5-06CF-426B-948A-59ED234C9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AD9D3EB-B4B6-EC43-9C89-9CBD52C97C75}"/>
              </a:ext>
            </a:extLst>
          </p:cNvPr>
          <p:cNvSpPr>
            <a:spLocks noGrp="1"/>
          </p:cNvSpPr>
          <p:nvPr>
            <p:ph idx="1"/>
          </p:nvPr>
        </p:nvSpPr>
        <p:spPr>
          <a:xfrm>
            <a:off x="1101554" y="685800"/>
            <a:ext cx="5970162" cy="5225422"/>
          </a:xfrm>
        </p:spPr>
        <p:txBody>
          <a:bodyPr anchor="ctr">
            <a:normAutofit/>
          </a:bodyPr>
          <a:lstStyle/>
          <a:p>
            <a:pPr marL="0" indent="0">
              <a:lnSpc>
                <a:spcPct val="90000"/>
              </a:lnSpc>
              <a:buNone/>
            </a:pPr>
            <a:r>
              <a:rPr lang="en-US"/>
              <a:t>When you write personal narratives, your authority on the topic comes from having lived through it. You might be an authority on a certain musician by virtue of having listened to this person’s work on repeat for years. You might be an authority on being a middle child or being lefthanded or keeping cats as pets. You know a lot from experience that you can talk about. When you write research papers, though, your authority on the topic comes from the knowledge you’ve gained through reading. Thus, it’s vital to read enough to really absorb the topic, and it is crucial to pick good sources. Your authority is only as strong as your knowledge, and your knowledge is only as strong as your sources. </a:t>
            </a:r>
          </a:p>
          <a:p>
            <a:pPr marL="0" indent="0">
              <a:lnSpc>
                <a:spcPct val="90000"/>
              </a:lnSpc>
              <a:buNone/>
            </a:pPr>
            <a:r>
              <a:rPr lang="en-US"/>
              <a:t>Read thoroughly. Cite facts from strong and reliable sources. Write with confidence when explaining and analyzing the meaning of your source information. That’s how you establish authority in research writing. </a:t>
            </a:r>
          </a:p>
        </p:txBody>
      </p:sp>
      <p:cxnSp>
        <p:nvCxnSpPr>
          <p:cNvPr id="12" name="Straight Connector 11">
            <a:extLst>
              <a:ext uri="{FF2B5EF4-FFF2-40B4-BE49-F238E27FC236}">
                <a16:creationId xmlns:a16="http://schemas.microsoft.com/office/drawing/2014/main" id="{2D902729-F83B-46AA-B572-057BD32A69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6041"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27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28"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CCF4E925-0962-D641-B288-5182D33C8FF0}"/>
              </a:ext>
            </a:extLst>
          </p:cNvPr>
          <p:cNvSpPr>
            <a:spLocks noGrp="1"/>
          </p:cNvSpPr>
          <p:nvPr>
            <p:ph type="title"/>
          </p:nvPr>
        </p:nvSpPr>
        <p:spPr>
          <a:xfrm>
            <a:off x="1217056" y="1093380"/>
            <a:ext cx="3068182" cy="4671240"/>
          </a:xfrm>
        </p:spPr>
        <p:txBody>
          <a:bodyPr anchor="ctr">
            <a:normAutofit/>
          </a:bodyPr>
          <a:lstStyle/>
          <a:p>
            <a:pPr algn="r"/>
            <a:r>
              <a:rPr lang="en-US"/>
              <a:t>Projecting Voice</a:t>
            </a:r>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1201D2AF-34B9-0244-BCA6-BC6508C2A1C2}"/>
              </a:ext>
            </a:extLst>
          </p:cNvPr>
          <p:cNvSpPr>
            <a:spLocks noGrp="1"/>
          </p:cNvSpPr>
          <p:nvPr>
            <p:ph idx="1"/>
          </p:nvPr>
        </p:nvSpPr>
        <p:spPr>
          <a:xfrm>
            <a:off x="5285509" y="1093380"/>
            <a:ext cx="6219103" cy="4679250"/>
          </a:xfrm>
        </p:spPr>
        <p:txBody>
          <a:bodyPr anchor="ctr">
            <a:normAutofit/>
          </a:bodyPr>
          <a:lstStyle/>
          <a:p>
            <a:pPr marL="0" indent="0">
              <a:lnSpc>
                <a:spcPct val="90000"/>
              </a:lnSpc>
              <a:buNone/>
            </a:pPr>
            <a:r>
              <a:rPr lang="en-US" dirty="0"/>
              <a:t>To bring these various academic conventions together effectively, you need a strong writing voice. We’ve already discussed the idea that your writing voice is a formalized projection of your personality on the page. To do this, practice the following strategies.</a:t>
            </a:r>
          </a:p>
          <a:p>
            <a:pPr>
              <a:lnSpc>
                <a:spcPct val="90000"/>
              </a:lnSpc>
            </a:pPr>
            <a:r>
              <a:rPr lang="en-US" dirty="0"/>
              <a:t>Understand your topic well enough to speak with confidence on it.</a:t>
            </a:r>
          </a:p>
          <a:p>
            <a:pPr>
              <a:lnSpc>
                <a:spcPct val="90000"/>
              </a:lnSpc>
            </a:pPr>
            <a:r>
              <a:rPr lang="en-US" dirty="0"/>
              <a:t>Use strong sentences and strong verbs.</a:t>
            </a:r>
          </a:p>
          <a:p>
            <a:pPr>
              <a:lnSpc>
                <a:spcPct val="90000"/>
              </a:lnSpc>
            </a:pPr>
            <a:r>
              <a:rPr lang="en-US" dirty="0"/>
              <a:t>Use a college level vocabulary without venturing into words you aren’t comfortable using appropriately in conversation. </a:t>
            </a:r>
          </a:p>
          <a:p>
            <a:pPr>
              <a:lnSpc>
                <a:spcPct val="90000"/>
              </a:lnSpc>
            </a:pPr>
            <a:r>
              <a:rPr lang="en-US" dirty="0"/>
              <a:t>Be aware of the tone and the energy level you want to infuse into your writing at all time. </a:t>
            </a:r>
          </a:p>
          <a:p>
            <a:pPr>
              <a:lnSpc>
                <a:spcPct val="90000"/>
              </a:lnSpc>
            </a:pPr>
            <a:r>
              <a:rPr lang="en-US" dirty="0"/>
              <a:t>Imagine that you are making a career making speech, and you need the most impressive version of yourself to be heard.</a:t>
            </a:r>
          </a:p>
          <a:p>
            <a:pPr>
              <a:lnSpc>
                <a:spcPct val="90000"/>
              </a:lnSpc>
            </a:pPr>
            <a:endParaRPr lang="en-US" dirty="0"/>
          </a:p>
        </p:txBody>
      </p:sp>
    </p:spTree>
    <p:extLst>
      <p:ext uri="{BB962C8B-B14F-4D97-AF65-F5344CB8AC3E}">
        <p14:creationId xmlns:p14="http://schemas.microsoft.com/office/powerpoint/2010/main" val="99864434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EB929E7-22DB-9C40-9D97-92A0BB20E8D2}"/>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rPr>
              <a:t>Practice makes perfect</a:t>
            </a:r>
          </a:p>
        </p:txBody>
      </p:sp>
      <p:sp>
        <p:nvSpPr>
          <p:cNvPr id="19" name="Content Placeholder 2">
            <a:extLst>
              <a:ext uri="{FF2B5EF4-FFF2-40B4-BE49-F238E27FC236}">
                <a16:creationId xmlns:a16="http://schemas.microsoft.com/office/drawing/2014/main" id="{6A4C29C9-BE81-9A49-8B84-60D70EF51002}"/>
              </a:ext>
            </a:extLst>
          </p:cNvPr>
          <p:cNvSpPr>
            <a:spLocks noGrp="1"/>
          </p:cNvSpPr>
          <p:nvPr>
            <p:ph idx="1"/>
          </p:nvPr>
        </p:nvSpPr>
        <p:spPr>
          <a:xfrm>
            <a:off x="541866" y="2032000"/>
            <a:ext cx="7145867" cy="3879222"/>
          </a:xfrm>
        </p:spPr>
        <p:txBody>
          <a:bodyPr>
            <a:normAutofit/>
          </a:bodyPr>
          <a:lstStyle/>
          <a:p>
            <a:pPr marL="0" indent="0">
              <a:lnSpc>
                <a:spcPct val="90000"/>
              </a:lnSpc>
              <a:buNone/>
            </a:pPr>
            <a:r>
              <a:rPr lang="en-US">
                <a:solidFill>
                  <a:srgbClr val="FEFFFF"/>
                </a:solidFill>
              </a:rPr>
              <a:t>Like any skill, strong academic writing requires practice. You wouldn’t try to run a marathon without practicing, and if you think can learn to play the piano without practicing, you are sadly mistaken. Academic writing as a skill set develops over time, and it develops in each individual writing assignment as a process. You learn a single piece of music by practicing over and over. You learn a dance move by practicing over and over. You perfect an essay by making a lot of mistakes and correcting them in multiple revisions. </a:t>
            </a:r>
          </a:p>
          <a:p>
            <a:pPr marL="0" indent="0">
              <a:lnSpc>
                <a:spcPct val="90000"/>
              </a:lnSpc>
              <a:buNone/>
            </a:pPr>
            <a:r>
              <a:rPr lang="en-US">
                <a:solidFill>
                  <a:srgbClr val="FEFFFF"/>
                </a:solidFill>
              </a:rPr>
              <a:t>If you want to do your best in an essay, start early, work on it some every day, and keep going back over it to apply the advice you’ve been given here and elsewhere to the best of your ability. </a:t>
            </a:r>
          </a:p>
          <a:p>
            <a:pPr marL="0" indent="0">
              <a:lnSpc>
                <a:spcPct val="90000"/>
              </a:lnSpc>
              <a:buNone/>
            </a:pPr>
            <a:r>
              <a:rPr lang="en-US">
                <a:solidFill>
                  <a:srgbClr val="FEFFFF"/>
                </a:solidFill>
              </a:rPr>
              <a:t>You’ve got this. Now jump in there and get it done.  </a:t>
            </a:r>
          </a:p>
        </p:txBody>
      </p:sp>
      <p:pic>
        <p:nvPicPr>
          <p:cNvPr id="7" name="Graphic 6" descr="Run">
            <a:extLst>
              <a:ext uri="{FF2B5EF4-FFF2-40B4-BE49-F238E27FC236}">
                <a16:creationId xmlns:a16="http://schemas.microsoft.com/office/drawing/2014/main" id="{59169232-D9B2-4FDB-8C9D-BCB60919B6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233034263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AFD431-09B7-42CA-BF39-9FE5DBE5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solidFill>
            <a:schemeClr val="tx2"/>
          </a:solidFill>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9711C96E-3D2D-48C8-AAB9-C1CB02D1D5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tx2">
              <a:lumMod val="90000"/>
            </a:schemeClr>
          </a:solidFill>
        </p:grpSpPr>
        <p:sp>
          <p:nvSpPr>
            <p:cNvPr id="7" name="Freeform 11">
              <a:extLst>
                <a:ext uri="{FF2B5EF4-FFF2-40B4-BE49-F238E27FC236}">
                  <a16:creationId xmlns:a16="http://schemas.microsoft.com/office/drawing/2014/main" id="{0D18AF42-7CD5-4754-91D4-1BE53B5D1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9" name="Freeform 12">
              <a:extLst>
                <a:ext uri="{FF2B5EF4-FFF2-40B4-BE49-F238E27FC236}">
                  <a16:creationId xmlns:a16="http://schemas.microsoft.com/office/drawing/2014/main" id="{A28C8F1A-9407-4D67-8250-D8923BC6D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5CE0A2B0-F7F1-442C-A287-CD6F729E2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5" name="Freeform 14">
              <a:extLst>
                <a:ext uri="{FF2B5EF4-FFF2-40B4-BE49-F238E27FC236}">
                  <a16:creationId xmlns:a16="http://schemas.microsoft.com/office/drawing/2014/main" id="{9E69CFA3-AE12-4EAF-A3A1-564BEEFEF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6" name="Freeform 15">
              <a:extLst>
                <a:ext uri="{FF2B5EF4-FFF2-40B4-BE49-F238E27FC236}">
                  <a16:creationId xmlns:a16="http://schemas.microsoft.com/office/drawing/2014/main" id="{ECB64037-2AE8-4CA9-AD8E-7ACC8618F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7" name="Freeform 16">
              <a:extLst>
                <a:ext uri="{FF2B5EF4-FFF2-40B4-BE49-F238E27FC236}">
                  <a16:creationId xmlns:a16="http://schemas.microsoft.com/office/drawing/2014/main" id="{8D319B10-EE8E-453F-A137-D7EEFA208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8" name="Freeform 17">
              <a:extLst>
                <a:ext uri="{FF2B5EF4-FFF2-40B4-BE49-F238E27FC236}">
                  <a16:creationId xmlns:a16="http://schemas.microsoft.com/office/drawing/2014/main" id="{3283F486-509C-4A42-8EED-794A991D2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9" name="Freeform 18">
              <a:extLst>
                <a:ext uri="{FF2B5EF4-FFF2-40B4-BE49-F238E27FC236}">
                  <a16:creationId xmlns:a16="http://schemas.microsoft.com/office/drawing/2014/main" id="{EBBFBB12-E756-4386-9C17-CA5743838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0" name="Freeform 19">
              <a:extLst>
                <a:ext uri="{FF2B5EF4-FFF2-40B4-BE49-F238E27FC236}">
                  <a16:creationId xmlns:a16="http://schemas.microsoft.com/office/drawing/2014/main" id="{7ADD0E7E-F4A6-4B3F-8A2F-BCBFAFBA2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1" name="Freeform 20">
              <a:extLst>
                <a:ext uri="{FF2B5EF4-FFF2-40B4-BE49-F238E27FC236}">
                  <a16:creationId xmlns:a16="http://schemas.microsoft.com/office/drawing/2014/main" id="{C19FCFB7-5E71-4197-8EC7-2ACB6DB02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3" name="Freeform 21">
              <a:extLst>
                <a:ext uri="{FF2B5EF4-FFF2-40B4-BE49-F238E27FC236}">
                  <a16:creationId xmlns:a16="http://schemas.microsoft.com/office/drawing/2014/main" id="{EAA533FE-4903-48DD-A921-421A9C44A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4" name="Freeform 22">
              <a:extLst>
                <a:ext uri="{FF2B5EF4-FFF2-40B4-BE49-F238E27FC236}">
                  <a16:creationId xmlns:a16="http://schemas.microsoft.com/office/drawing/2014/main" id="{54CC5D8E-0D6C-4021-B84E-5D6182C0E1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C2CB4648-4BE6-D640-820E-2F6ECE2325D9}"/>
              </a:ext>
            </a:extLst>
          </p:cNvPr>
          <p:cNvSpPr>
            <a:spLocks noGrp="1"/>
          </p:cNvSpPr>
          <p:nvPr>
            <p:ph type="title"/>
          </p:nvPr>
        </p:nvSpPr>
        <p:spPr>
          <a:xfrm>
            <a:off x="7839756" y="1159566"/>
            <a:ext cx="3662939" cy="4568264"/>
          </a:xfrm>
        </p:spPr>
        <p:txBody>
          <a:bodyPr anchor="ctr">
            <a:normAutofit/>
          </a:bodyPr>
          <a:lstStyle/>
          <a:p>
            <a:r>
              <a:rPr lang="en-US" dirty="0">
                <a:solidFill>
                  <a:schemeClr val="bg1">
                    <a:lumMod val="95000"/>
                    <a:lumOff val="5000"/>
                  </a:schemeClr>
                </a:solidFill>
                <a:latin typeface="+mn-lt"/>
              </a:rPr>
              <a:t>Academic Voice</a:t>
            </a:r>
          </a:p>
        </p:txBody>
      </p:sp>
      <p:sp>
        <p:nvSpPr>
          <p:cNvPr id="24" name="Freeform 6">
            <a:extLst>
              <a:ext uri="{FF2B5EF4-FFF2-40B4-BE49-F238E27FC236}">
                <a16:creationId xmlns:a16="http://schemas.microsoft.com/office/drawing/2014/main" id="{E7D63BAB-D0DB-4F66-92F9-4D2E0A2E5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8"/>
            <a:ext cx="7560245" cy="5571066"/>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3" name="Content Placeholder 2">
            <a:extLst>
              <a:ext uri="{FF2B5EF4-FFF2-40B4-BE49-F238E27FC236}">
                <a16:creationId xmlns:a16="http://schemas.microsoft.com/office/drawing/2014/main" id="{809AE1E0-88F8-E849-A042-022A01D8794C}"/>
              </a:ext>
            </a:extLst>
          </p:cNvPr>
          <p:cNvSpPr>
            <a:spLocks noGrp="1"/>
          </p:cNvSpPr>
          <p:nvPr>
            <p:ph idx="1"/>
          </p:nvPr>
        </p:nvSpPr>
        <p:spPr>
          <a:xfrm>
            <a:off x="637310" y="1286934"/>
            <a:ext cx="5292436" cy="4284134"/>
          </a:xfrm>
        </p:spPr>
        <p:txBody>
          <a:bodyPr anchor="ctr">
            <a:normAutofit/>
          </a:bodyPr>
          <a:lstStyle/>
          <a:p>
            <a:pPr marL="0" indent="0">
              <a:buNone/>
            </a:pPr>
            <a:r>
              <a:rPr lang="en-US">
                <a:solidFill>
                  <a:srgbClr val="FFFFFF"/>
                </a:solidFill>
              </a:rPr>
              <a:t>When you start using sources for writing, sometimes your own voice gets lost in a sea of quotes and paraphrases, and that’s not good. You need a strong writing voice of your own to pull your information together and to form a cohesive argument. At the same time, you need to make sure you adhere to academic conventions for tone and style. As an academic writer, you need to find your academic voice, which means the more formal and polished version of your normal writing voice. </a:t>
            </a:r>
          </a:p>
        </p:txBody>
      </p:sp>
    </p:spTree>
    <p:extLst>
      <p:ext uri="{BB962C8B-B14F-4D97-AF65-F5344CB8AC3E}">
        <p14:creationId xmlns:p14="http://schemas.microsoft.com/office/powerpoint/2010/main" val="250721520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0446B2-1504-E944-87A5-B2FD4C32694C}"/>
              </a:ext>
            </a:extLst>
          </p:cNvPr>
          <p:cNvSpPr>
            <a:spLocks noGrp="1"/>
          </p:cNvSpPr>
          <p:nvPr>
            <p:ph type="title"/>
          </p:nvPr>
        </p:nvSpPr>
        <p:spPr>
          <a:xfrm>
            <a:off x="3373062" y="624110"/>
            <a:ext cx="8131550" cy="1280890"/>
          </a:xfrm>
        </p:spPr>
        <p:txBody>
          <a:bodyPr>
            <a:normAutofit/>
          </a:bodyPr>
          <a:lstStyle/>
          <a:p>
            <a:r>
              <a:rPr lang="en-US" dirty="0"/>
              <a:t>What is a writing voice?</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14752329-0EAC-AA43-ACD5-9330F057F94A}"/>
              </a:ext>
            </a:extLst>
          </p:cNvPr>
          <p:cNvSpPr>
            <a:spLocks noGrp="1"/>
          </p:cNvSpPr>
          <p:nvPr>
            <p:ph idx="1"/>
          </p:nvPr>
        </p:nvSpPr>
        <p:spPr>
          <a:xfrm>
            <a:off x="3373062" y="2133600"/>
            <a:ext cx="8131550" cy="3777622"/>
          </a:xfrm>
        </p:spPr>
        <p:txBody>
          <a:bodyPr>
            <a:normAutofit/>
          </a:bodyPr>
          <a:lstStyle/>
          <a:p>
            <a:pPr marL="0" indent="0">
              <a:buNone/>
            </a:pPr>
            <a:r>
              <a:rPr lang="en-US" sz="1700"/>
              <a:t>Voice in writing essentially refers to the expression of a writer’s personality on the page. That can mean different things in different contexts, though. It’s really a combination of personality, mood, and tone. When you speak, you select a tone appropriate to the context. You don’t speak to your elderly aunt at her husband’s funeral in the same tone you use with your best friend at her birthday dinner. You project a different voice and a different aspect of your personality depending on the context. Academic writing requires the same process. Let your own personality show but do so with the appropriate tone and energy for the situation. Research papers are not exactly funerals, but they are formal events. They are the equivalent of standing up in front of a crowd to deliver a professional speech. You want your audience to be engaged, but you also want to be respectful of the level of seriousness in the occasion. When you learn to find that balance, you start to develop your academic voice. </a:t>
            </a:r>
          </a:p>
        </p:txBody>
      </p:sp>
    </p:spTree>
    <p:extLst>
      <p:ext uri="{BB962C8B-B14F-4D97-AF65-F5344CB8AC3E}">
        <p14:creationId xmlns:p14="http://schemas.microsoft.com/office/powerpoint/2010/main" val="390278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843F0A0-D5D6-5846-B007-C84066096E9E}"/>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rPr>
              <a:t>Conventions of Formal Writing</a:t>
            </a:r>
          </a:p>
        </p:txBody>
      </p:sp>
      <p:sp>
        <p:nvSpPr>
          <p:cNvPr id="3" name="Content Placeholder 2">
            <a:extLst>
              <a:ext uri="{FF2B5EF4-FFF2-40B4-BE49-F238E27FC236}">
                <a16:creationId xmlns:a16="http://schemas.microsoft.com/office/drawing/2014/main" id="{B7989C21-31C9-2E4D-B340-F559C71B709E}"/>
              </a:ext>
            </a:extLst>
          </p:cNvPr>
          <p:cNvSpPr>
            <a:spLocks noGrp="1"/>
          </p:cNvSpPr>
          <p:nvPr>
            <p:ph idx="1"/>
          </p:nvPr>
        </p:nvSpPr>
        <p:spPr>
          <a:xfrm>
            <a:off x="541866" y="2032000"/>
            <a:ext cx="7145867" cy="3879222"/>
          </a:xfrm>
        </p:spPr>
        <p:txBody>
          <a:bodyPr>
            <a:normAutofit fontScale="92500" lnSpcReduction="10000"/>
          </a:bodyPr>
          <a:lstStyle/>
          <a:p>
            <a:r>
              <a:rPr lang="en-US" dirty="0">
                <a:solidFill>
                  <a:srgbClr val="FEFFFF"/>
                </a:solidFill>
              </a:rPr>
              <a:t>Write in third person</a:t>
            </a:r>
          </a:p>
          <a:p>
            <a:r>
              <a:rPr lang="en-US" dirty="0">
                <a:solidFill>
                  <a:srgbClr val="FEFFFF"/>
                </a:solidFill>
              </a:rPr>
              <a:t>Avoid contractions and abbreviations</a:t>
            </a:r>
          </a:p>
          <a:p>
            <a:r>
              <a:rPr lang="en-US" dirty="0">
                <a:solidFill>
                  <a:srgbClr val="FEFFFF"/>
                </a:solidFill>
              </a:rPr>
              <a:t>Use present tense when quoting or paraphrasing a source</a:t>
            </a:r>
          </a:p>
          <a:p>
            <a:r>
              <a:rPr lang="en-US" dirty="0">
                <a:solidFill>
                  <a:srgbClr val="FEFFFF"/>
                </a:solidFill>
              </a:rPr>
              <a:t>Use active verbs</a:t>
            </a:r>
          </a:p>
          <a:p>
            <a:r>
              <a:rPr lang="en-US" dirty="0">
                <a:solidFill>
                  <a:srgbClr val="FEFFFF"/>
                </a:solidFill>
              </a:rPr>
              <a:t>Avoid colloquial expressions and slang</a:t>
            </a:r>
          </a:p>
          <a:p>
            <a:r>
              <a:rPr lang="en-US" dirty="0">
                <a:solidFill>
                  <a:srgbClr val="FEFFFF"/>
                </a:solidFill>
              </a:rPr>
              <a:t>Refer to people by their last names after first introducing their whole name</a:t>
            </a:r>
          </a:p>
          <a:p>
            <a:r>
              <a:rPr lang="en-US" dirty="0">
                <a:solidFill>
                  <a:srgbClr val="FEFFFF"/>
                </a:solidFill>
              </a:rPr>
              <a:t>Write complete sentences (no fragments for effect)</a:t>
            </a:r>
          </a:p>
          <a:p>
            <a:r>
              <a:rPr lang="en-US" dirty="0">
                <a:solidFill>
                  <a:srgbClr val="FEFFFF"/>
                </a:solidFill>
              </a:rPr>
              <a:t>Use concise language</a:t>
            </a:r>
          </a:p>
          <a:p>
            <a:r>
              <a:rPr lang="en-US" dirty="0">
                <a:solidFill>
                  <a:srgbClr val="FEFFFF"/>
                </a:solidFill>
              </a:rPr>
              <a:t>Vary sentence structure and word choice</a:t>
            </a:r>
          </a:p>
          <a:p>
            <a:r>
              <a:rPr lang="en-US" dirty="0">
                <a:solidFill>
                  <a:srgbClr val="FEFFFF"/>
                </a:solidFill>
              </a:rPr>
              <a:t>Balance analysis and information</a:t>
            </a:r>
          </a:p>
          <a:p>
            <a:endParaRPr lang="en-US" dirty="0">
              <a:solidFill>
                <a:srgbClr val="FEFFFF"/>
              </a:solidFill>
            </a:endParaRPr>
          </a:p>
          <a:p>
            <a:endParaRPr lang="en-US" dirty="0">
              <a:solidFill>
                <a:srgbClr val="FEFFFF"/>
              </a:solidFill>
            </a:endParaRPr>
          </a:p>
        </p:txBody>
      </p:sp>
      <p:pic>
        <p:nvPicPr>
          <p:cNvPr id="7" name="Graphic 6" descr="Pencil">
            <a:extLst>
              <a:ext uri="{FF2B5EF4-FFF2-40B4-BE49-F238E27FC236}">
                <a16:creationId xmlns:a16="http://schemas.microsoft.com/office/drawing/2014/main" id="{663712AC-99D1-45DE-9227-25F6F13214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225353379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CC4146C6-D1B8-0C46-B497-F852E13C5C10}"/>
              </a:ext>
            </a:extLst>
          </p:cNvPr>
          <p:cNvSpPr>
            <a:spLocks noGrp="1"/>
          </p:cNvSpPr>
          <p:nvPr>
            <p:ph type="title"/>
          </p:nvPr>
        </p:nvSpPr>
        <p:spPr>
          <a:xfrm>
            <a:off x="1217056" y="1093380"/>
            <a:ext cx="3068182" cy="4671240"/>
          </a:xfrm>
        </p:spPr>
        <p:txBody>
          <a:bodyPr anchor="ctr">
            <a:normAutofit/>
          </a:bodyPr>
          <a:lstStyle/>
          <a:p>
            <a:pPr algn="r"/>
            <a:r>
              <a:rPr lang="en-US" dirty="0"/>
              <a:t>Leaving out the I</a:t>
            </a:r>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49C9E3-7FDA-4846-8097-F1EB47383022}"/>
              </a:ext>
            </a:extLst>
          </p:cNvPr>
          <p:cNvSpPr>
            <a:spLocks noGrp="1"/>
          </p:cNvSpPr>
          <p:nvPr>
            <p:ph idx="1"/>
          </p:nvPr>
        </p:nvSpPr>
        <p:spPr>
          <a:xfrm>
            <a:off x="5285509" y="1093380"/>
            <a:ext cx="6219103" cy="4679250"/>
          </a:xfrm>
        </p:spPr>
        <p:txBody>
          <a:bodyPr anchor="ctr">
            <a:normAutofit/>
          </a:bodyPr>
          <a:lstStyle/>
          <a:p>
            <a:pPr marL="0" indent="0">
              <a:buNone/>
            </a:pPr>
            <a:r>
              <a:rPr lang="en-US" dirty="0"/>
              <a:t>Formal academic writing is not about “I.” Personal narrative essays do use first person, but more formal academic essays like research papers and technical reports do not. When you write personal narratives, it’s okay so say “I” because the paper is about you. When you write research papers, the paper is about the topic. It has nothing to do with you. Personal anecdotes and examples don’t belong in research papers. Likewise, using phrases like “I think” are also discouraged because for one this isn’t supposed to be personal, and for another saying “I think” can undermine the authority of the information. Just build up your information and let it make its own case. </a:t>
            </a:r>
          </a:p>
        </p:txBody>
      </p:sp>
    </p:spTree>
    <p:extLst>
      <p:ext uri="{BB962C8B-B14F-4D97-AF65-F5344CB8AC3E}">
        <p14:creationId xmlns:p14="http://schemas.microsoft.com/office/powerpoint/2010/main" val="360772325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8FED2-8F1C-5549-BB06-7626C4E98161}"/>
              </a:ext>
            </a:extLst>
          </p:cNvPr>
          <p:cNvSpPr>
            <a:spLocks noGrp="1"/>
          </p:cNvSpPr>
          <p:nvPr>
            <p:ph type="title"/>
          </p:nvPr>
        </p:nvSpPr>
        <p:spPr/>
        <p:txBody>
          <a:bodyPr/>
          <a:lstStyle/>
          <a:p>
            <a:r>
              <a:rPr lang="en-US" dirty="0"/>
              <a:t>When you and yours are not okay</a:t>
            </a:r>
          </a:p>
        </p:txBody>
      </p:sp>
      <p:sp>
        <p:nvSpPr>
          <p:cNvPr id="3" name="Content Placeholder 2">
            <a:extLst>
              <a:ext uri="{FF2B5EF4-FFF2-40B4-BE49-F238E27FC236}">
                <a16:creationId xmlns:a16="http://schemas.microsoft.com/office/drawing/2014/main" id="{4D804FA2-16A3-9145-B22E-B541BA0C7EAD}"/>
              </a:ext>
            </a:extLst>
          </p:cNvPr>
          <p:cNvSpPr>
            <a:spLocks noGrp="1"/>
          </p:cNvSpPr>
          <p:nvPr>
            <p:ph idx="1"/>
          </p:nvPr>
        </p:nvSpPr>
        <p:spPr/>
        <p:txBody>
          <a:bodyPr>
            <a:normAutofit lnSpcReduction="10000"/>
          </a:bodyPr>
          <a:lstStyle/>
          <a:p>
            <a:pPr marL="0" indent="0">
              <a:buNone/>
            </a:pPr>
            <a:r>
              <a:rPr lang="en-US" dirty="0"/>
              <a:t>In academic writing, second person (you) is typically reserved for writing instructions. Sometimes, in sparing amounts if the teacher is okay with it, “you” might be used in personal narratives. In research papers, “you” should only appear if it is inside a quote. </a:t>
            </a:r>
          </a:p>
          <a:p>
            <a:pPr marL="0" indent="0">
              <a:buNone/>
            </a:pPr>
            <a:r>
              <a:rPr lang="en-US" dirty="0"/>
              <a:t>One of the problems with second person is that the meaning is often unclear. Is “you” the reader of the essay? Is “you” a vague generalization for everyone? In instructions, it is clearer that “you” means the reader. In research writing, it is better to avoid the ambiguity. </a:t>
            </a:r>
          </a:p>
          <a:p>
            <a:pPr marL="0" indent="0">
              <a:buNone/>
            </a:pPr>
            <a:r>
              <a:rPr lang="en-US" dirty="0"/>
              <a:t>Avoid ”you” can be important to helping define the audience. If the essay is about the impact of required meal plans on college students, most likely the “you” that is being targeted is an audience of college students. It’s far better to say “college students often complain” than to say “you often complain.” When the audience is clearly defined, the essay is much stronger. </a:t>
            </a:r>
          </a:p>
        </p:txBody>
      </p:sp>
    </p:spTree>
    <p:extLst>
      <p:ext uri="{BB962C8B-B14F-4D97-AF65-F5344CB8AC3E}">
        <p14:creationId xmlns:p14="http://schemas.microsoft.com/office/powerpoint/2010/main" val="250278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F1E87C-C9CB-44C0-A79E-F23843684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A4A957B-DB4E-4D89-ADEF-2767404BD9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11" name="Freeform 11">
              <a:extLst>
                <a:ext uri="{FF2B5EF4-FFF2-40B4-BE49-F238E27FC236}">
                  <a16:creationId xmlns:a16="http://schemas.microsoft.com/office/drawing/2014/main" id="{FEFD42E2-99CE-445B-AA1F-C21E53519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8E92F5F9-DE8A-4BBB-997F-4E44BB9A1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5C77A6FD-178A-4B20-AA36-3461ACD5A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45B92CCA-B898-4F54-A2BD-95F8436C0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E6D01F94-F16C-4C71-B0C2-DDB804F73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DA7D28FD-A8D1-425D-B123-FE4CFB84E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7B3020C1-8314-4CA9-8B0A-98A516932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04D0BE3D-E410-49F1-B3BD-83B7BE5A4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35429240-0626-4EED-8118-78FA4661AB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AFD09B3B-0200-4C44-9419-2DC69B53E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B4953E3F-F70C-429A-B9A5-D49FB6484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20E66111-8E38-4E7A-85D6-9CD7FAE4D6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0248FF09-1883-9049-8035-37D5357D3DAA}"/>
              </a:ext>
            </a:extLst>
          </p:cNvPr>
          <p:cNvSpPr>
            <a:spLocks noGrp="1"/>
          </p:cNvSpPr>
          <p:nvPr>
            <p:ph type="title"/>
          </p:nvPr>
        </p:nvSpPr>
        <p:spPr>
          <a:xfrm>
            <a:off x="7839756" y="1159566"/>
            <a:ext cx="3662939" cy="4568264"/>
          </a:xfrm>
        </p:spPr>
        <p:txBody>
          <a:bodyPr anchor="ctr">
            <a:normAutofit/>
          </a:bodyPr>
          <a:lstStyle/>
          <a:p>
            <a:r>
              <a:rPr lang="en-US">
                <a:solidFill>
                  <a:srgbClr val="FFFFFF"/>
                </a:solidFill>
              </a:rPr>
              <a:t>Using last names</a:t>
            </a:r>
          </a:p>
        </p:txBody>
      </p:sp>
      <p:sp>
        <p:nvSpPr>
          <p:cNvPr id="24" name="Freeform 6">
            <a:extLst>
              <a:ext uri="{FF2B5EF4-FFF2-40B4-BE49-F238E27FC236}">
                <a16:creationId xmlns:a16="http://schemas.microsoft.com/office/drawing/2014/main" id="{31FE9B99-9825-4E0E-B4FB-432E59A85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7"/>
            <a:ext cx="7560245" cy="557106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3" name="Content Placeholder 2">
            <a:extLst>
              <a:ext uri="{FF2B5EF4-FFF2-40B4-BE49-F238E27FC236}">
                <a16:creationId xmlns:a16="http://schemas.microsoft.com/office/drawing/2014/main" id="{A181EB42-CE6E-FB4B-A65A-DDB0AB8283CD}"/>
              </a:ext>
            </a:extLst>
          </p:cNvPr>
          <p:cNvSpPr>
            <a:spLocks noGrp="1"/>
          </p:cNvSpPr>
          <p:nvPr>
            <p:ph idx="1"/>
          </p:nvPr>
        </p:nvSpPr>
        <p:spPr>
          <a:xfrm>
            <a:off x="643466" y="1286934"/>
            <a:ext cx="5286279" cy="4284134"/>
          </a:xfrm>
        </p:spPr>
        <p:txBody>
          <a:bodyPr anchor="ctr">
            <a:normAutofit/>
          </a:bodyPr>
          <a:lstStyle/>
          <a:p>
            <a:pPr marL="0" indent="0">
              <a:buNone/>
            </a:pPr>
            <a:r>
              <a:rPr lang="en-US" sz="1700" dirty="0">
                <a:solidFill>
                  <a:srgbClr val="FFFFFF"/>
                </a:solidFill>
              </a:rPr>
              <a:t>Using last names to refer to authors, public figures, and anyone else cited in a formal essay is an academic convention. The first time you refer to an author, introduce the person with his or her full name. After that, use the last name only unless you have two authors with the same last name. </a:t>
            </a:r>
          </a:p>
          <a:p>
            <a:pPr marL="0" indent="0">
              <a:buNone/>
            </a:pPr>
            <a:r>
              <a:rPr lang="en-US" sz="1700" dirty="0">
                <a:solidFill>
                  <a:srgbClr val="FFFFFF"/>
                </a:solidFill>
              </a:rPr>
              <a:t>Example: Hurston indicates that….</a:t>
            </a:r>
          </a:p>
          <a:p>
            <a:pPr marL="0" indent="0">
              <a:buNone/>
            </a:pPr>
            <a:r>
              <a:rPr lang="en-US" sz="1700" dirty="0">
                <a:solidFill>
                  <a:srgbClr val="FFFFFF"/>
                </a:solidFill>
              </a:rPr>
              <a:t>If you are talking about Zora Neale Hurston, you are not talking about a friend. You have not been granted permission to be on a first name basis in your writing. The first time you introduce her, say Zora Neale Hurston. After that, you can just call her Hurston. Doing this is a way of showing respect. </a:t>
            </a:r>
          </a:p>
        </p:txBody>
      </p:sp>
    </p:spTree>
    <p:extLst>
      <p:ext uri="{BB962C8B-B14F-4D97-AF65-F5344CB8AC3E}">
        <p14:creationId xmlns:p14="http://schemas.microsoft.com/office/powerpoint/2010/main" val="393779379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65F8A9-9499-4A44-BDAD-F706130FD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38132C2D-AFE4-478D-A86B-81059C205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5BFD52-DD96-4666-8D77-C636870FD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92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9A4C36-F5FB-ED43-8A05-B140498DEAD2}"/>
              </a:ext>
            </a:extLst>
          </p:cNvPr>
          <p:cNvSpPr>
            <a:spLocks noGrp="1"/>
          </p:cNvSpPr>
          <p:nvPr>
            <p:ph type="title"/>
          </p:nvPr>
        </p:nvSpPr>
        <p:spPr>
          <a:xfrm>
            <a:off x="9392813" y="3101093"/>
            <a:ext cx="2454052" cy="3029344"/>
          </a:xfrm>
        </p:spPr>
        <p:txBody>
          <a:bodyPr>
            <a:normAutofit/>
          </a:bodyPr>
          <a:lstStyle/>
          <a:p>
            <a:r>
              <a:rPr lang="en-US" sz="3200">
                <a:solidFill>
                  <a:schemeClr val="bg1"/>
                </a:solidFill>
              </a:rPr>
              <a:t>Working with verb tense</a:t>
            </a:r>
          </a:p>
        </p:txBody>
      </p:sp>
      <p:sp>
        <p:nvSpPr>
          <p:cNvPr id="15" name="Freeform: Shape 14">
            <a:extLst>
              <a:ext uri="{FF2B5EF4-FFF2-40B4-BE49-F238E27FC236}">
                <a16:creationId xmlns:a16="http://schemas.microsoft.com/office/drawing/2014/main" id="{1941746C-2C12-4564-8342-A3055D836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132921" y="3187343"/>
            <a:ext cx="1105119" cy="506624"/>
          </a:xfrm>
          <a:custGeom>
            <a:avLst/>
            <a:gdLst>
              <a:gd name="connsiteX0" fmla="*/ 0 w 1105119"/>
              <a:gd name="connsiteY0" fmla="*/ 506624 h 506624"/>
              <a:gd name="connsiteX1" fmla="*/ 759132 w 1105119"/>
              <a:gd name="connsiteY1" fmla="*/ 505572 h 506624"/>
              <a:gd name="connsiteX2" fmla="*/ 849827 w 1105119"/>
              <a:gd name="connsiteY2" fmla="*/ 505572 h 506624"/>
              <a:gd name="connsiteX3" fmla="*/ 864083 w 1105119"/>
              <a:gd name="connsiteY3" fmla="*/ 500804 h 506624"/>
              <a:gd name="connsiteX4" fmla="*/ 869065 w 1105119"/>
              <a:gd name="connsiteY4" fmla="*/ 496035 h 506624"/>
              <a:gd name="connsiteX5" fmla="*/ 1098034 w 1105119"/>
              <a:gd name="connsiteY5" fmla="*/ 267092 h 506624"/>
              <a:gd name="connsiteX6" fmla="*/ 1098034 w 1105119"/>
              <a:gd name="connsiteY6" fmla="*/ 238480 h 506624"/>
              <a:gd name="connsiteX7" fmla="*/ 869065 w 1105119"/>
              <a:gd name="connsiteY7" fmla="*/ 9537 h 506624"/>
              <a:gd name="connsiteX8" fmla="*/ 864083 w 1105119"/>
              <a:gd name="connsiteY8" fmla="*/ 4769 h 506624"/>
              <a:gd name="connsiteX9" fmla="*/ 849827 w 1105119"/>
              <a:gd name="connsiteY9" fmla="*/ 0 h 506624"/>
              <a:gd name="connsiteX10" fmla="*/ 759132 w 1105119"/>
              <a:gd name="connsiteY10" fmla="*/ 0 h 506624"/>
              <a:gd name="connsiteX11" fmla="*/ 0 w 1105119"/>
              <a:gd name="connsiteY11" fmla="*/ 2157 h 50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5119" h="506624">
                <a:moveTo>
                  <a:pt x="0" y="506624"/>
                </a:moveTo>
                <a:lnTo>
                  <a:pt x="759132" y="505572"/>
                </a:lnTo>
                <a:lnTo>
                  <a:pt x="849827" y="505572"/>
                </a:lnTo>
                <a:cubicBezTo>
                  <a:pt x="854636" y="505572"/>
                  <a:pt x="859446" y="500804"/>
                  <a:pt x="864083" y="500804"/>
                </a:cubicBezTo>
                <a:cubicBezTo>
                  <a:pt x="864083" y="496035"/>
                  <a:pt x="869065" y="496035"/>
                  <a:pt x="869065" y="496035"/>
                </a:cubicBezTo>
                <a:lnTo>
                  <a:pt x="1098034" y="267092"/>
                </a:lnTo>
                <a:cubicBezTo>
                  <a:pt x="1107481" y="257555"/>
                  <a:pt x="1107481" y="248018"/>
                  <a:pt x="1098034" y="238480"/>
                </a:cubicBezTo>
                <a:lnTo>
                  <a:pt x="869065" y="9537"/>
                </a:lnTo>
                <a:cubicBezTo>
                  <a:pt x="867519" y="7914"/>
                  <a:pt x="865629" y="6392"/>
                  <a:pt x="864083" y="4769"/>
                </a:cubicBezTo>
                <a:cubicBezTo>
                  <a:pt x="859446" y="0"/>
                  <a:pt x="854636" y="0"/>
                  <a:pt x="849827" y="0"/>
                </a:cubicBezTo>
                <a:lnTo>
                  <a:pt x="759132" y="0"/>
                </a:lnTo>
                <a:lnTo>
                  <a:pt x="0" y="2157"/>
                </a:lnTo>
                <a:close/>
              </a:path>
            </a:pathLst>
          </a:custGeom>
          <a:solidFill>
            <a:schemeClr val="accent1"/>
          </a:solidFill>
          <a:ln>
            <a:noFill/>
          </a:ln>
        </p:spPr>
      </p:sp>
      <p:graphicFrame>
        <p:nvGraphicFramePr>
          <p:cNvPr id="5" name="Content Placeholder 2">
            <a:extLst>
              <a:ext uri="{FF2B5EF4-FFF2-40B4-BE49-F238E27FC236}">
                <a16:creationId xmlns:a16="http://schemas.microsoft.com/office/drawing/2014/main" id="{08D2FB2B-ADDD-46FA-A110-3314A4E85FF9}"/>
              </a:ext>
            </a:extLst>
          </p:cNvPr>
          <p:cNvGraphicFramePr>
            <a:graphicFrameLocks noGrp="1"/>
          </p:cNvGraphicFramePr>
          <p:nvPr>
            <p:ph idx="1"/>
            <p:extLst>
              <p:ext uri="{D42A27DB-BD31-4B8C-83A1-F6EECF244321}">
                <p14:modId xmlns:p14="http://schemas.microsoft.com/office/powerpoint/2010/main" val="1392334489"/>
              </p:ext>
            </p:extLst>
          </p:nvPr>
        </p:nvGraphicFramePr>
        <p:xfrm>
          <a:off x="6164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701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F2DCE8-DF57-864D-BB68-2608CD4623AA}"/>
              </a:ext>
            </a:extLst>
          </p:cNvPr>
          <p:cNvSpPr>
            <a:spLocks noGrp="1"/>
          </p:cNvSpPr>
          <p:nvPr>
            <p:ph type="title"/>
          </p:nvPr>
        </p:nvSpPr>
        <p:spPr>
          <a:xfrm>
            <a:off x="3373062" y="624110"/>
            <a:ext cx="8131550" cy="1280890"/>
          </a:xfrm>
        </p:spPr>
        <p:txBody>
          <a:bodyPr>
            <a:normAutofit/>
          </a:bodyPr>
          <a:lstStyle/>
          <a:p>
            <a:r>
              <a:rPr lang="en-US"/>
              <a:t>Active Verbs</a:t>
            </a:r>
            <a:endParaRPr lang="en-US" dirty="0"/>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1"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A5A35A50-34A9-6D4E-9B52-04CA32379ACD}"/>
              </a:ext>
            </a:extLst>
          </p:cNvPr>
          <p:cNvSpPr>
            <a:spLocks noGrp="1"/>
          </p:cNvSpPr>
          <p:nvPr>
            <p:ph idx="1"/>
          </p:nvPr>
        </p:nvSpPr>
        <p:spPr>
          <a:xfrm>
            <a:off x="3373062" y="2133600"/>
            <a:ext cx="8131550" cy="3777622"/>
          </a:xfrm>
        </p:spPr>
        <p:txBody>
          <a:bodyPr>
            <a:normAutofit/>
          </a:bodyPr>
          <a:lstStyle/>
          <a:p>
            <a:pPr marL="0" indent="0">
              <a:buNone/>
            </a:pPr>
            <a:r>
              <a:rPr lang="en-US"/>
              <a:t>Good academic writing requires strong and concise sentences, and that requires active verbs. Active means the subject is doing the action of the sentence, not having it done to them.</a:t>
            </a:r>
          </a:p>
          <a:p>
            <a:pPr marL="0" indent="0">
              <a:buNone/>
            </a:pPr>
            <a:r>
              <a:rPr lang="en-US"/>
              <a:t>Example</a:t>
            </a:r>
          </a:p>
          <a:p>
            <a:pPr marL="0" indent="0">
              <a:buNone/>
            </a:pPr>
            <a:r>
              <a:rPr lang="en-US"/>
              <a:t>Passive Voice: A recent study on flu vaccinations was conducted by the Harvard School of Public Health.</a:t>
            </a:r>
          </a:p>
          <a:p>
            <a:pPr marL="0" indent="0">
              <a:buNone/>
            </a:pPr>
            <a:r>
              <a:rPr lang="en-US"/>
              <a:t>Active Voice: The Harvard School of Public Health recently conducted a study on flu vaccinations. </a:t>
            </a:r>
          </a:p>
          <a:p>
            <a:pPr marL="0" indent="0">
              <a:buNone/>
            </a:pPr>
            <a:r>
              <a:rPr lang="en-US"/>
              <a:t>Active voice makes for stronger sentences, and stronger sentences create a stronger essay overall. </a:t>
            </a:r>
            <a:endParaRPr lang="en-US" dirty="0"/>
          </a:p>
        </p:txBody>
      </p:sp>
    </p:spTree>
    <p:extLst>
      <p:ext uri="{BB962C8B-B14F-4D97-AF65-F5344CB8AC3E}">
        <p14:creationId xmlns:p14="http://schemas.microsoft.com/office/powerpoint/2010/main" val="20916471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2802</TotalTime>
  <Words>1692</Words>
  <Application>Microsoft Macintosh PowerPoint</Application>
  <PresentationFormat>Widescreen</PresentationFormat>
  <Paragraphs>61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Academic  Writing Style</vt:lpstr>
      <vt:lpstr>Academic Voice</vt:lpstr>
      <vt:lpstr>What is a writing voice?</vt:lpstr>
      <vt:lpstr>Conventions of Formal Writing</vt:lpstr>
      <vt:lpstr>Leaving out the I</vt:lpstr>
      <vt:lpstr>When you and yours are not okay</vt:lpstr>
      <vt:lpstr>Using last names</vt:lpstr>
      <vt:lpstr>Working with verb tense</vt:lpstr>
      <vt:lpstr>Active Verbs</vt:lpstr>
      <vt:lpstr>Variety</vt:lpstr>
      <vt:lpstr>Balancing Analysis and Information</vt:lpstr>
      <vt:lpstr>Establishing Authority</vt:lpstr>
      <vt:lpstr>Projecting Voice</vt:lpstr>
      <vt:lpstr>Practice makes perfect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Style</dc:title>
  <dc:subject/>
  <dc:creator>Gerald, Sharon L</dc:creator>
  <cp:keywords/>
  <dc:description/>
  <cp:lastModifiedBy>Gerald, Sharon L</cp:lastModifiedBy>
  <cp:revision>7</cp:revision>
  <dcterms:created xsi:type="dcterms:W3CDTF">2020-08-21T17:16:03Z</dcterms:created>
  <dcterms:modified xsi:type="dcterms:W3CDTF">2020-08-23T15:58:26Z</dcterms:modified>
  <cp:category/>
</cp:coreProperties>
</file>