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5" r:id="rId1"/>
  </p:sldMasterIdLst>
  <p:notesMasterIdLst>
    <p:notesMasterId r:id="rId15"/>
  </p:notesMasterIdLst>
  <p:sldIdLst>
    <p:sldId id="256" r:id="rId2"/>
    <p:sldId id="269" r:id="rId3"/>
    <p:sldId id="257" r:id="rId4"/>
    <p:sldId id="258" r:id="rId5"/>
    <p:sldId id="259" r:id="rId6"/>
    <p:sldId id="260" r:id="rId7"/>
    <p:sldId id="261" r:id="rId8"/>
    <p:sldId id="262" r:id="rId9"/>
    <p:sldId id="266" r:id="rId10"/>
    <p:sldId id="263" r:id="rId11"/>
    <p:sldId id="264" r:id="rId12"/>
    <p:sldId id="265"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7"/>
  </p:normalViewPr>
  <p:slideViewPr>
    <p:cSldViewPr snapToGrid="0" snapToObjects="1">
      <p:cViewPr varScale="1">
        <p:scale>
          <a:sx n="108" d="100"/>
          <a:sy n="108" d="100"/>
        </p:scale>
        <p:origin x="7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svg"/><Relationship Id="rId1"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svg"/><Relationship Id="rId1" Type="http://schemas.openxmlformats.org/officeDocument/2006/relationships/image" Target="../media/image14.png"/><Relationship Id="rId6" Type="http://schemas.openxmlformats.org/officeDocument/2006/relationships/image" Target="../media/image13.svg"/><Relationship Id="rId5" Type="http://schemas.openxmlformats.org/officeDocument/2006/relationships/image" Target="../media/image16.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07491F4-4969-447D-BCE4-1358B960E61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F08B12F-1B7F-4DFD-A102-3B51813B2A07}">
      <dgm:prSet/>
      <dgm:spPr/>
      <dgm:t>
        <a:bodyPr/>
        <a:lstStyle/>
        <a:p>
          <a:r>
            <a:rPr lang="en-US"/>
            <a:t>Use an in-text citation </a:t>
          </a:r>
          <a:r>
            <a:rPr lang="en-US" u="sng"/>
            <a:t>everywhere you use a source</a:t>
          </a:r>
          <a:r>
            <a:rPr lang="en-US"/>
            <a:t>. </a:t>
          </a:r>
        </a:p>
      </dgm:t>
    </dgm:pt>
    <dgm:pt modelId="{3C6CB0EB-1D48-4539-9F54-28D9413A42B4}" type="parTrans" cxnId="{1C83217E-E366-4D59-AE7B-A30F4F5D75BD}">
      <dgm:prSet/>
      <dgm:spPr/>
      <dgm:t>
        <a:bodyPr/>
        <a:lstStyle/>
        <a:p>
          <a:endParaRPr lang="en-US"/>
        </a:p>
      </dgm:t>
    </dgm:pt>
    <dgm:pt modelId="{83A435DD-F22B-4EBC-A1D1-FF0AE75E271D}" type="sibTrans" cxnId="{1C83217E-E366-4D59-AE7B-A30F4F5D75BD}">
      <dgm:prSet/>
      <dgm:spPr/>
      <dgm:t>
        <a:bodyPr/>
        <a:lstStyle/>
        <a:p>
          <a:endParaRPr lang="en-US"/>
        </a:p>
      </dgm:t>
    </dgm:pt>
    <dgm:pt modelId="{C37A848A-03A0-4CF9-990D-11324CF72670}">
      <dgm:prSet/>
      <dgm:spPr/>
      <dgm:t>
        <a:bodyPr/>
        <a:lstStyle/>
        <a:p>
          <a:r>
            <a:rPr lang="en-US"/>
            <a:t>This might mean you have an in-text citation after a single sentence or quote, or it might mean you have one after several sentences in a row or after a paragraph if you are summarizing information. </a:t>
          </a:r>
        </a:p>
      </dgm:t>
    </dgm:pt>
    <dgm:pt modelId="{83A89FC3-8910-4B2E-A3AE-6751A918048F}" type="parTrans" cxnId="{190792BB-91EE-43EA-8847-05790242AC49}">
      <dgm:prSet/>
      <dgm:spPr/>
      <dgm:t>
        <a:bodyPr/>
        <a:lstStyle/>
        <a:p>
          <a:endParaRPr lang="en-US"/>
        </a:p>
      </dgm:t>
    </dgm:pt>
    <dgm:pt modelId="{0B5AAECE-71C1-460D-9D86-8458B7DEEEA9}" type="sibTrans" cxnId="{190792BB-91EE-43EA-8847-05790242AC49}">
      <dgm:prSet/>
      <dgm:spPr/>
      <dgm:t>
        <a:bodyPr/>
        <a:lstStyle/>
        <a:p>
          <a:endParaRPr lang="en-US"/>
        </a:p>
      </dgm:t>
    </dgm:pt>
    <dgm:pt modelId="{EC8C6064-1E5E-4ED9-9A55-3CB1529DBDAB}" type="pres">
      <dgm:prSet presAssocID="{E07491F4-4969-447D-BCE4-1358B960E61F}" presName="root" presStyleCnt="0">
        <dgm:presLayoutVars>
          <dgm:dir/>
          <dgm:resizeHandles val="exact"/>
        </dgm:presLayoutVars>
      </dgm:prSet>
      <dgm:spPr/>
    </dgm:pt>
    <dgm:pt modelId="{8FF607D0-78B8-40A7-B76C-63C3B012D75E}" type="pres">
      <dgm:prSet presAssocID="{AF08B12F-1B7F-4DFD-A102-3B51813B2A07}" presName="compNode" presStyleCnt="0"/>
      <dgm:spPr/>
    </dgm:pt>
    <dgm:pt modelId="{54D14778-6587-450B-A93E-7C35417D80C6}" type="pres">
      <dgm:prSet presAssocID="{AF08B12F-1B7F-4DFD-A102-3B51813B2A07}" presName="bgRect" presStyleLbl="bgShp" presStyleIdx="0" presStyleCnt="2"/>
      <dgm:spPr/>
    </dgm:pt>
    <dgm:pt modelId="{A173226F-BC35-44AE-A19A-67AE99DD2AA2}" type="pres">
      <dgm:prSet presAssocID="{AF08B12F-1B7F-4DFD-A102-3B51813B2A0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ooter"/>
        </a:ext>
      </dgm:extLst>
    </dgm:pt>
    <dgm:pt modelId="{E595EB42-7512-4962-8948-CB8B88EE8FC0}" type="pres">
      <dgm:prSet presAssocID="{AF08B12F-1B7F-4DFD-A102-3B51813B2A07}" presName="spaceRect" presStyleCnt="0"/>
      <dgm:spPr/>
    </dgm:pt>
    <dgm:pt modelId="{351C64F5-95B5-4A40-975D-1AB915F5E2CD}" type="pres">
      <dgm:prSet presAssocID="{AF08B12F-1B7F-4DFD-A102-3B51813B2A07}" presName="parTx" presStyleLbl="revTx" presStyleIdx="0" presStyleCnt="2">
        <dgm:presLayoutVars>
          <dgm:chMax val="0"/>
          <dgm:chPref val="0"/>
        </dgm:presLayoutVars>
      </dgm:prSet>
      <dgm:spPr/>
    </dgm:pt>
    <dgm:pt modelId="{D12F4D54-71F6-4DD9-9C75-AAB36196361C}" type="pres">
      <dgm:prSet presAssocID="{83A435DD-F22B-4EBC-A1D1-FF0AE75E271D}" presName="sibTrans" presStyleCnt="0"/>
      <dgm:spPr/>
    </dgm:pt>
    <dgm:pt modelId="{3314B761-8D6A-4966-9A21-D2393FA07E5B}" type="pres">
      <dgm:prSet presAssocID="{C37A848A-03A0-4CF9-990D-11324CF72670}" presName="compNode" presStyleCnt="0"/>
      <dgm:spPr/>
    </dgm:pt>
    <dgm:pt modelId="{CD96A62B-07CA-4A4D-B138-1DFA78509A4F}" type="pres">
      <dgm:prSet presAssocID="{C37A848A-03A0-4CF9-990D-11324CF72670}" presName="bgRect" presStyleLbl="bgShp" presStyleIdx="1" presStyleCnt="2"/>
      <dgm:spPr/>
    </dgm:pt>
    <dgm:pt modelId="{480502DB-01DC-4B30-8E4E-E13BB472D604}" type="pres">
      <dgm:prSet presAssocID="{C37A848A-03A0-4CF9-990D-11324CF7267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rror"/>
        </a:ext>
      </dgm:extLst>
    </dgm:pt>
    <dgm:pt modelId="{C5729FEB-0CF2-4A2E-A20F-49B5A2363C15}" type="pres">
      <dgm:prSet presAssocID="{C37A848A-03A0-4CF9-990D-11324CF72670}" presName="spaceRect" presStyleCnt="0"/>
      <dgm:spPr/>
    </dgm:pt>
    <dgm:pt modelId="{CE037CB9-7FDF-4025-AF12-DD79D4F39B29}" type="pres">
      <dgm:prSet presAssocID="{C37A848A-03A0-4CF9-990D-11324CF72670}" presName="parTx" presStyleLbl="revTx" presStyleIdx="1" presStyleCnt="2">
        <dgm:presLayoutVars>
          <dgm:chMax val="0"/>
          <dgm:chPref val="0"/>
        </dgm:presLayoutVars>
      </dgm:prSet>
      <dgm:spPr/>
    </dgm:pt>
  </dgm:ptLst>
  <dgm:cxnLst>
    <dgm:cxn modelId="{B6762F40-4946-4B18-B5D8-337A29610943}" type="presOf" srcId="{C37A848A-03A0-4CF9-990D-11324CF72670}" destId="{CE037CB9-7FDF-4025-AF12-DD79D4F39B29}" srcOrd="0" destOrd="0" presId="urn:microsoft.com/office/officeart/2018/2/layout/IconVerticalSolidList"/>
    <dgm:cxn modelId="{51286E59-5682-475A-BEBD-2FBA439BDBA5}" type="presOf" srcId="{E07491F4-4969-447D-BCE4-1358B960E61F}" destId="{EC8C6064-1E5E-4ED9-9A55-3CB1529DBDAB}" srcOrd="0" destOrd="0" presId="urn:microsoft.com/office/officeart/2018/2/layout/IconVerticalSolidList"/>
    <dgm:cxn modelId="{1C83217E-E366-4D59-AE7B-A30F4F5D75BD}" srcId="{E07491F4-4969-447D-BCE4-1358B960E61F}" destId="{AF08B12F-1B7F-4DFD-A102-3B51813B2A07}" srcOrd="0" destOrd="0" parTransId="{3C6CB0EB-1D48-4539-9F54-28D9413A42B4}" sibTransId="{83A435DD-F22B-4EBC-A1D1-FF0AE75E271D}"/>
    <dgm:cxn modelId="{190792BB-91EE-43EA-8847-05790242AC49}" srcId="{E07491F4-4969-447D-BCE4-1358B960E61F}" destId="{C37A848A-03A0-4CF9-990D-11324CF72670}" srcOrd="1" destOrd="0" parTransId="{83A89FC3-8910-4B2E-A3AE-6751A918048F}" sibTransId="{0B5AAECE-71C1-460D-9D86-8458B7DEEEA9}"/>
    <dgm:cxn modelId="{32A236CC-795E-4515-B755-2BBF019DB9FF}" type="presOf" srcId="{AF08B12F-1B7F-4DFD-A102-3B51813B2A07}" destId="{351C64F5-95B5-4A40-975D-1AB915F5E2CD}" srcOrd="0" destOrd="0" presId="urn:microsoft.com/office/officeart/2018/2/layout/IconVerticalSolidList"/>
    <dgm:cxn modelId="{458B9E79-DE29-4D15-82F9-029EAC95CC5D}" type="presParOf" srcId="{EC8C6064-1E5E-4ED9-9A55-3CB1529DBDAB}" destId="{8FF607D0-78B8-40A7-B76C-63C3B012D75E}" srcOrd="0" destOrd="0" presId="urn:microsoft.com/office/officeart/2018/2/layout/IconVerticalSolidList"/>
    <dgm:cxn modelId="{9F68817C-5480-442E-8062-52CEB52514AF}" type="presParOf" srcId="{8FF607D0-78B8-40A7-B76C-63C3B012D75E}" destId="{54D14778-6587-450B-A93E-7C35417D80C6}" srcOrd="0" destOrd="0" presId="urn:microsoft.com/office/officeart/2018/2/layout/IconVerticalSolidList"/>
    <dgm:cxn modelId="{981DDB96-C144-44DB-B727-26E146A3ACD2}" type="presParOf" srcId="{8FF607D0-78B8-40A7-B76C-63C3B012D75E}" destId="{A173226F-BC35-44AE-A19A-67AE99DD2AA2}" srcOrd="1" destOrd="0" presId="urn:microsoft.com/office/officeart/2018/2/layout/IconVerticalSolidList"/>
    <dgm:cxn modelId="{66B98FA0-B8A2-45C4-9200-D225A9023D07}" type="presParOf" srcId="{8FF607D0-78B8-40A7-B76C-63C3B012D75E}" destId="{E595EB42-7512-4962-8948-CB8B88EE8FC0}" srcOrd="2" destOrd="0" presId="urn:microsoft.com/office/officeart/2018/2/layout/IconVerticalSolidList"/>
    <dgm:cxn modelId="{92D25BBF-2CA1-4CE9-8989-9A95177936CD}" type="presParOf" srcId="{8FF607D0-78B8-40A7-B76C-63C3B012D75E}" destId="{351C64F5-95B5-4A40-975D-1AB915F5E2CD}" srcOrd="3" destOrd="0" presId="urn:microsoft.com/office/officeart/2018/2/layout/IconVerticalSolidList"/>
    <dgm:cxn modelId="{AFAB620A-CBD1-45A8-9895-AEC33925C2A0}" type="presParOf" srcId="{EC8C6064-1E5E-4ED9-9A55-3CB1529DBDAB}" destId="{D12F4D54-71F6-4DD9-9C75-AAB36196361C}" srcOrd="1" destOrd="0" presId="urn:microsoft.com/office/officeart/2018/2/layout/IconVerticalSolidList"/>
    <dgm:cxn modelId="{069CD79F-B138-405E-A618-EDEBDDADA556}" type="presParOf" srcId="{EC8C6064-1E5E-4ED9-9A55-3CB1529DBDAB}" destId="{3314B761-8D6A-4966-9A21-D2393FA07E5B}" srcOrd="2" destOrd="0" presId="urn:microsoft.com/office/officeart/2018/2/layout/IconVerticalSolidList"/>
    <dgm:cxn modelId="{86E1E857-321E-4DD4-B327-EC34F5728753}" type="presParOf" srcId="{3314B761-8D6A-4966-9A21-D2393FA07E5B}" destId="{CD96A62B-07CA-4A4D-B138-1DFA78509A4F}" srcOrd="0" destOrd="0" presId="urn:microsoft.com/office/officeart/2018/2/layout/IconVerticalSolidList"/>
    <dgm:cxn modelId="{437F08D8-CFE9-4A30-A88D-4B4E38C6D3BD}" type="presParOf" srcId="{3314B761-8D6A-4966-9A21-D2393FA07E5B}" destId="{480502DB-01DC-4B30-8E4E-E13BB472D604}" srcOrd="1" destOrd="0" presId="urn:microsoft.com/office/officeart/2018/2/layout/IconVerticalSolidList"/>
    <dgm:cxn modelId="{0A95123A-0E2C-4023-92BF-3FF96588FD3A}" type="presParOf" srcId="{3314B761-8D6A-4966-9A21-D2393FA07E5B}" destId="{C5729FEB-0CF2-4A2E-A20F-49B5A2363C15}" srcOrd="2" destOrd="0" presId="urn:microsoft.com/office/officeart/2018/2/layout/IconVerticalSolidList"/>
    <dgm:cxn modelId="{5591111D-1F8C-4A7B-A82B-72FD15AE5234}" type="presParOf" srcId="{3314B761-8D6A-4966-9A21-D2393FA07E5B}" destId="{CE037CB9-7FDF-4025-AF12-DD79D4F39B2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BC3E8A-1572-4B97-9D4A-A1CA04D8808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CE916F5-DF41-4200-8B89-5FDE5AB292D2}">
      <dgm:prSet/>
      <dgm:spPr/>
      <dgm:t>
        <a:bodyPr/>
        <a:lstStyle/>
        <a:p>
          <a:r>
            <a:rPr lang="en-US"/>
            <a:t>Put the title of the article in parentheses. Note that this is the article title, not the website title.</a:t>
          </a:r>
        </a:p>
      </dgm:t>
    </dgm:pt>
    <dgm:pt modelId="{ECDF78CA-6970-421F-B108-D959A277E8F5}" type="parTrans" cxnId="{907F8D8F-3EBD-4F10-943B-3E96A8E3C5AA}">
      <dgm:prSet/>
      <dgm:spPr/>
      <dgm:t>
        <a:bodyPr/>
        <a:lstStyle/>
        <a:p>
          <a:endParaRPr lang="en-US"/>
        </a:p>
      </dgm:t>
    </dgm:pt>
    <dgm:pt modelId="{C556983D-2E78-47ED-AA60-4B91A1A71856}" type="sibTrans" cxnId="{907F8D8F-3EBD-4F10-943B-3E96A8E3C5AA}">
      <dgm:prSet/>
      <dgm:spPr/>
      <dgm:t>
        <a:bodyPr/>
        <a:lstStyle/>
        <a:p>
          <a:endParaRPr lang="en-US"/>
        </a:p>
      </dgm:t>
    </dgm:pt>
    <dgm:pt modelId="{B292D163-ED9D-48DD-8C5C-16D622404C9D}">
      <dgm:prSet/>
      <dgm:spPr/>
      <dgm:t>
        <a:bodyPr/>
        <a:lstStyle/>
        <a:p>
          <a:r>
            <a:rPr lang="en-US" dirty="0"/>
            <a:t>Example: A </a:t>
          </a:r>
          <a:r>
            <a:rPr lang="en-US" i="1" dirty="0"/>
            <a:t>Time Magazine</a:t>
          </a:r>
          <a:r>
            <a:rPr lang="en-US" dirty="0"/>
            <a:t> article explains that pies existed in ancient Greece and Rome, but they usually were not sweet at that time (“The History Behind 9 of Your Favorite Foods”).</a:t>
          </a:r>
        </a:p>
      </dgm:t>
    </dgm:pt>
    <dgm:pt modelId="{87638965-3E00-41E1-83A1-E921852C1B25}" type="parTrans" cxnId="{A513FD4D-293F-4915-B7A3-E7AE4517284B}">
      <dgm:prSet/>
      <dgm:spPr/>
      <dgm:t>
        <a:bodyPr/>
        <a:lstStyle/>
        <a:p>
          <a:endParaRPr lang="en-US"/>
        </a:p>
      </dgm:t>
    </dgm:pt>
    <dgm:pt modelId="{50FB99D1-E494-4705-B2DF-9B75223B1050}" type="sibTrans" cxnId="{A513FD4D-293F-4915-B7A3-E7AE4517284B}">
      <dgm:prSet/>
      <dgm:spPr/>
      <dgm:t>
        <a:bodyPr/>
        <a:lstStyle/>
        <a:p>
          <a:endParaRPr lang="en-US"/>
        </a:p>
      </dgm:t>
    </dgm:pt>
    <dgm:pt modelId="{56972217-E315-418E-B050-541D4FB3BDCC}">
      <dgm:prSet/>
      <dgm:spPr/>
      <dgm:t>
        <a:bodyPr/>
        <a:lstStyle/>
        <a:p>
          <a:r>
            <a:rPr lang="en-US"/>
            <a:t>Note: In this example, if the title cannot be confused with anything else on your works cited page, it could be shorted in your in-text citation to just the first three words. </a:t>
          </a:r>
        </a:p>
      </dgm:t>
    </dgm:pt>
    <dgm:pt modelId="{02B9EB33-9EA5-4BB4-BF6C-278EAA3D9837}" type="parTrans" cxnId="{23FD0EF3-456A-48C3-B24D-8574115BAC22}">
      <dgm:prSet/>
      <dgm:spPr/>
      <dgm:t>
        <a:bodyPr/>
        <a:lstStyle/>
        <a:p>
          <a:endParaRPr lang="en-US"/>
        </a:p>
      </dgm:t>
    </dgm:pt>
    <dgm:pt modelId="{0A1CDAC9-27B8-4D9E-A123-0DD464F1AA39}" type="sibTrans" cxnId="{23FD0EF3-456A-48C3-B24D-8574115BAC22}">
      <dgm:prSet/>
      <dgm:spPr/>
      <dgm:t>
        <a:bodyPr/>
        <a:lstStyle/>
        <a:p>
          <a:endParaRPr lang="en-US"/>
        </a:p>
      </dgm:t>
    </dgm:pt>
    <dgm:pt modelId="{8CFB8027-6C0F-4D6D-9937-DFF48BEB782F}" type="pres">
      <dgm:prSet presAssocID="{7EBC3E8A-1572-4B97-9D4A-A1CA04D88084}" presName="root" presStyleCnt="0">
        <dgm:presLayoutVars>
          <dgm:dir/>
          <dgm:resizeHandles val="exact"/>
        </dgm:presLayoutVars>
      </dgm:prSet>
      <dgm:spPr/>
    </dgm:pt>
    <dgm:pt modelId="{0230E944-0AEF-4BDD-BC7A-F4C535835E15}" type="pres">
      <dgm:prSet presAssocID="{CCE916F5-DF41-4200-8B89-5FDE5AB292D2}" presName="compNode" presStyleCnt="0"/>
      <dgm:spPr/>
    </dgm:pt>
    <dgm:pt modelId="{6ADCAB08-597B-4333-8EF1-70DFDBAC6A3B}" type="pres">
      <dgm:prSet presAssocID="{CCE916F5-DF41-4200-8B89-5FDE5AB292D2}" presName="bgRect" presStyleLbl="bgShp" presStyleIdx="0" presStyleCnt="3"/>
      <dgm:spPr/>
    </dgm:pt>
    <dgm:pt modelId="{7E4E95F6-4B00-4ECA-8D3B-2B2275428FF8}" type="pres">
      <dgm:prSet presAssocID="{CCE916F5-DF41-4200-8B89-5FDE5AB292D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otes"/>
        </a:ext>
      </dgm:extLst>
    </dgm:pt>
    <dgm:pt modelId="{475DB88B-67DD-4DFB-BCC1-79DC7E0814C8}" type="pres">
      <dgm:prSet presAssocID="{CCE916F5-DF41-4200-8B89-5FDE5AB292D2}" presName="spaceRect" presStyleCnt="0"/>
      <dgm:spPr/>
    </dgm:pt>
    <dgm:pt modelId="{524180A0-B9DF-4B6E-B3CE-3D57328CCE2F}" type="pres">
      <dgm:prSet presAssocID="{CCE916F5-DF41-4200-8B89-5FDE5AB292D2}" presName="parTx" presStyleLbl="revTx" presStyleIdx="0" presStyleCnt="3">
        <dgm:presLayoutVars>
          <dgm:chMax val="0"/>
          <dgm:chPref val="0"/>
        </dgm:presLayoutVars>
      </dgm:prSet>
      <dgm:spPr/>
    </dgm:pt>
    <dgm:pt modelId="{CD8130BE-FB69-431E-ABF3-42928957B4F5}" type="pres">
      <dgm:prSet presAssocID="{C556983D-2E78-47ED-AA60-4B91A1A71856}" presName="sibTrans" presStyleCnt="0"/>
      <dgm:spPr/>
    </dgm:pt>
    <dgm:pt modelId="{1F5FC0D5-18E5-4145-A7FB-EE48D6C51D8A}" type="pres">
      <dgm:prSet presAssocID="{B292D163-ED9D-48DD-8C5C-16D622404C9D}" presName="compNode" presStyleCnt="0"/>
      <dgm:spPr/>
    </dgm:pt>
    <dgm:pt modelId="{2479CA38-F916-45DB-B4B8-5431A67ABD3B}" type="pres">
      <dgm:prSet presAssocID="{B292D163-ED9D-48DD-8C5C-16D622404C9D}" presName="bgRect" presStyleLbl="bgShp" presStyleIdx="1" presStyleCnt="3"/>
      <dgm:spPr/>
    </dgm:pt>
    <dgm:pt modelId="{9204D4C8-AD04-42AD-882C-6F1EA32FCFB6}" type="pres">
      <dgm:prSet presAssocID="{B292D163-ED9D-48DD-8C5C-16D622404C9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apes"/>
        </a:ext>
      </dgm:extLst>
    </dgm:pt>
    <dgm:pt modelId="{48EB8142-06C0-415C-8D94-CEB37B38D00C}" type="pres">
      <dgm:prSet presAssocID="{B292D163-ED9D-48DD-8C5C-16D622404C9D}" presName="spaceRect" presStyleCnt="0"/>
      <dgm:spPr/>
    </dgm:pt>
    <dgm:pt modelId="{BC0C28C7-594A-4508-A84F-830B870A40D3}" type="pres">
      <dgm:prSet presAssocID="{B292D163-ED9D-48DD-8C5C-16D622404C9D}" presName="parTx" presStyleLbl="revTx" presStyleIdx="1" presStyleCnt="3">
        <dgm:presLayoutVars>
          <dgm:chMax val="0"/>
          <dgm:chPref val="0"/>
        </dgm:presLayoutVars>
      </dgm:prSet>
      <dgm:spPr/>
    </dgm:pt>
    <dgm:pt modelId="{9BE85D91-09E4-4631-B334-4A86462867AD}" type="pres">
      <dgm:prSet presAssocID="{50FB99D1-E494-4705-B2DF-9B75223B1050}" presName="sibTrans" presStyleCnt="0"/>
      <dgm:spPr/>
    </dgm:pt>
    <dgm:pt modelId="{48A9E8E2-38F7-45D8-A71E-2E14E9568CA2}" type="pres">
      <dgm:prSet presAssocID="{56972217-E315-418E-B050-541D4FB3BDCC}" presName="compNode" presStyleCnt="0"/>
      <dgm:spPr/>
    </dgm:pt>
    <dgm:pt modelId="{4FC9C4BC-839E-444B-AFDE-78F09149DB42}" type="pres">
      <dgm:prSet presAssocID="{56972217-E315-418E-B050-541D4FB3BDCC}" presName="bgRect" presStyleLbl="bgShp" presStyleIdx="2" presStyleCnt="3"/>
      <dgm:spPr/>
    </dgm:pt>
    <dgm:pt modelId="{9B5D65FB-4207-4BFB-97DF-590342A4AB8F}" type="pres">
      <dgm:prSet presAssocID="{56972217-E315-418E-B050-541D4FB3BDC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pen Quotation Mark"/>
        </a:ext>
      </dgm:extLst>
    </dgm:pt>
    <dgm:pt modelId="{AEE77C03-9E50-45EB-A70F-4DE9DEAB1A36}" type="pres">
      <dgm:prSet presAssocID="{56972217-E315-418E-B050-541D4FB3BDCC}" presName="spaceRect" presStyleCnt="0"/>
      <dgm:spPr/>
    </dgm:pt>
    <dgm:pt modelId="{4738E923-0C8E-462A-A87E-297C5FEC0E09}" type="pres">
      <dgm:prSet presAssocID="{56972217-E315-418E-B050-541D4FB3BDCC}" presName="parTx" presStyleLbl="revTx" presStyleIdx="2" presStyleCnt="3">
        <dgm:presLayoutVars>
          <dgm:chMax val="0"/>
          <dgm:chPref val="0"/>
        </dgm:presLayoutVars>
      </dgm:prSet>
      <dgm:spPr/>
    </dgm:pt>
  </dgm:ptLst>
  <dgm:cxnLst>
    <dgm:cxn modelId="{B0F0DA19-B8A9-49B7-941D-499845FB37AB}" type="presOf" srcId="{B292D163-ED9D-48DD-8C5C-16D622404C9D}" destId="{BC0C28C7-594A-4508-A84F-830B870A40D3}" srcOrd="0" destOrd="0" presId="urn:microsoft.com/office/officeart/2018/2/layout/IconVerticalSolidList"/>
    <dgm:cxn modelId="{A513FD4D-293F-4915-B7A3-E7AE4517284B}" srcId="{7EBC3E8A-1572-4B97-9D4A-A1CA04D88084}" destId="{B292D163-ED9D-48DD-8C5C-16D622404C9D}" srcOrd="1" destOrd="0" parTransId="{87638965-3E00-41E1-83A1-E921852C1B25}" sibTransId="{50FB99D1-E494-4705-B2DF-9B75223B1050}"/>
    <dgm:cxn modelId="{ED881266-990C-412B-839E-354440F5BC74}" type="presOf" srcId="{CCE916F5-DF41-4200-8B89-5FDE5AB292D2}" destId="{524180A0-B9DF-4B6E-B3CE-3D57328CCE2F}" srcOrd="0" destOrd="0" presId="urn:microsoft.com/office/officeart/2018/2/layout/IconVerticalSolidList"/>
    <dgm:cxn modelId="{18406183-4062-4DE5-AA96-E0C765B81345}" type="presOf" srcId="{56972217-E315-418E-B050-541D4FB3BDCC}" destId="{4738E923-0C8E-462A-A87E-297C5FEC0E09}" srcOrd="0" destOrd="0" presId="urn:microsoft.com/office/officeart/2018/2/layout/IconVerticalSolidList"/>
    <dgm:cxn modelId="{907F8D8F-3EBD-4F10-943B-3E96A8E3C5AA}" srcId="{7EBC3E8A-1572-4B97-9D4A-A1CA04D88084}" destId="{CCE916F5-DF41-4200-8B89-5FDE5AB292D2}" srcOrd="0" destOrd="0" parTransId="{ECDF78CA-6970-421F-B108-D959A277E8F5}" sibTransId="{C556983D-2E78-47ED-AA60-4B91A1A71856}"/>
    <dgm:cxn modelId="{6BB032CA-2227-4E5F-9D95-6C3E71CAC9A1}" type="presOf" srcId="{7EBC3E8A-1572-4B97-9D4A-A1CA04D88084}" destId="{8CFB8027-6C0F-4D6D-9937-DFF48BEB782F}" srcOrd="0" destOrd="0" presId="urn:microsoft.com/office/officeart/2018/2/layout/IconVerticalSolidList"/>
    <dgm:cxn modelId="{23FD0EF3-456A-48C3-B24D-8574115BAC22}" srcId="{7EBC3E8A-1572-4B97-9D4A-A1CA04D88084}" destId="{56972217-E315-418E-B050-541D4FB3BDCC}" srcOrd="2" destOrd="0" parTransId="{02B9EB33-9EA5-4BB4-BF6C-278EAA3D9837}" sibTransId="{0A1CDAC9-27B8-4D9E-A123-0DD464F1AA39}"/>
    <dgm:cxn modelId="{82562B6C-7CB1-4C21-8462-CF84E8020055}" type="presParOf" srcId="{8CFB8027-6C0F-4D6D-9937-DFF48BEB782F}" destId="{0230E944-0AEF-4BDD-BC7A-F4C535835E15}" srcOrd="0" destOrd="0" presId="urn:microsoft.com/office/officeart/2018/2/layout/IconVerticalSolidList"/>
    <dgm:cxn modelId="{1BC5F755-8876-48AB-BABB-0C412C1359E4}" type="presParOf" srcId="{0230E944-0AEF-4BDD-BC7A-F4C535835E15}" destId="{6ADCAB08-597B-4333-8EF1-70DFDBAC6A3B}" srcOrd="0" destOrd="0" presId="urn:microsoft.com/office/officeart/2018/2/layout/IconVerticalSolidList"/>
    <dgm:cxn modelId="{D5E89CDC-FB6B-454F-B29D-9EB0789DD66E}" type="presParOf" srcId="{0230E944-0AEF-4BDD-BC7A-F4C535835E15}" destId="{7E4E95F6-4B00-4ECA-8D3B-2B2275428FF8}" srcOrd="1" destOrd="0" presId="urn:microsoft.com/office/officeart/2018/2/layout/IconVerticalSolidList"/>
    <dgm:cxn modelId="{66A9EA8F-C4D5-47E9-A8BC-9157856E1F77}" type="presParOf" srcId="{0230E944-0AEF-4BDD-BC7A-F4C535835E15}" destId="{475DB88B-67DD-4DFB-BCC1-79DC7E0814C8}" srcOrd="2" destOrd="0" presId="urn:microsoft.com/office/officeart/2018/2/layout/IconVerticalSolidList"/>
    <dgm:cxn modelId="{F44A41C5-10A9-458D-90F4-99D665ABCA1F}" type="presParOf" srcId="{0230E944-0AEF-4BDD-BC7A-F4C535835E15}" destId="{524180A0-B9DF-4B6E-B3CE-3D57328CCE2F}" srcOrd="3" destOrd="0" presId="urn:microsoft.com/office/officeart/2018/2/layout/IconVerticalSolidList"/>
    <dgm:cxn modelId="{06B21A0A-F1ED-452C-B0DF-D0D23DF6CC7C}" type="presParOf" srcId="{8CFB8027-6C0F-4D6D-9937-DFF48BEB782F}" destId="{CD8130BE-FB69-431E-ABF3-42928957B4F5}" srcOrd="1" destOrd="0" presId="urn:microsoft.com/office/officeart/2018/2/layout/IconVerticalSolidList"/>
    <dgm:cxn modelId="{261728EC-9DB5-425D-8451-DA389260BADA}" type="presParOf" srcId="{8CFB8027-6C0F-4D6D-9937-DFF48BEB782F}" destId="{1F5FC0D5-18E5-4145-A7FB-EE48D6C51D8A}" srcOrd="2" destOrd="0" presId="urn:microsoft.com/office/officeart/2018/2/layout/IconVerticalSolidList"/>
    <dgm:cxn modelId="{A0A872E1-234D-42C6-8ADE-9035C9156A1E}" type="presParOf" srcId="{1F5FC0D5-18E5-4145-A7FB-EE48D6C51D8A}" destId="{2479CA38-F916-45DB-B4B8-5431A67ABD3B}" srcOrd="0" destOrd="0" presId="urn:microsoft.com/office/officeart/2018/2/layout/IconVerticalSolidList"/>
    <dgm:cxn modelId="{2606B804-1D1F-4FF2-BD4D-6AD15A3B8015}" type="presParOf" srcId="{1F5FC0D5-18E5-4145-A7FB-EE48D6C51D8A}" destId="{9204D4C8-AD04-42AD-882C-6F1EA32FCFB6}" srcOrd="1" destOrd="0" presId="urn:microsoft.com/office/officeart/2018/2/layout/IconVerticalSolidList"/>
    <dgm:cxn modelId="{D327EDD6-E223-4C44-A39D-4DFDF678B185}" type="presParOf" srcId="{1F5FC0D5-18E5-4145-A7FB-EE48D6C51D8A}" destId="{48EB8142-06C0-415C-8D94-CEB37B38D00C}" srcOrd="2" destOrd="0" presId="urn:microsoft.com/office/officeart/2018/2/layout/IconVerticalSolidList"/>
    <dgm:cxn modelId="{C7A946CC-9C03-460F-AEDC-5065A48FC5A6}" type="presParOf" srcId="{1F5FC0D5-18E5-4145-A7FB-EE48D6C51D8A}" destId="{BC0C28C7-594A-4508-A84F-830B870A40D3}" srcOrd="3" destOrd="0" presId="urn:microsoft.com/office/officeart/2018/2/layout/IconVerticalSolidList"/>
    <dgm:cxn modelId="{8772039B-95B0-49D8-8028-8B4A38D0DF57}" type="presParOf" srcId="{8CFB8027-6C0F-4D6D-9937-DFF48BEB782F}" destId="{9BE85D91-09E4-4631-B334-4A86462867AD}" srcOrd="3" destOrd="0" presId="urn:microsoft.com/office/officeart/2018/2/layout/IconVerticalSolidList"/>
    <dgm:cxn modelId="{A6F056B5-5FD8-4B05-8815-CC5D79F90AAE}" type="presParOf" srcId="{8CFB8027-6C0F-4D6D-9937-DFF48BEB782F}" destId="{48A9E8E2-38F7-45D8-A71E-2E14E9568CA2}" srcOrd="4" destOrd="0" presId="urn:microsoft.com/office/officeart/2018/2/layout/IconVerticalSolidList"/>
    <dgm:cxn modelId="{B0AADF52-8BC1-4607-8477-1A914A218E98}" type="presParOf" srcId="{48A9E8E2-38F7-45D8-A71E-2E14E9568CA2}" destId="{4FC9C4BC-839E-444B-AFDE-78F09149DB42}" srcOrd="0" destOrd="0" presId="urn:microsoft.com/office/officeart/2018/2/layout/IconVerticalSolidList"/>
    <dgm:cxn modelId="{3A976C5E-DA80-42B1-A5DF-A8C23C1BE75B}" type="presParOf" srcId="{48A9E8E2-38F7-45D8-A71E-2E14E9568CA2}" destId="{9B5D65FB-4207-4BFB-97DF-590342A4AB8F}" srcOrd="1" destOrd="0" presId="urn:microsoft.com/office/officeart/2018/2/layout/IconVerticalSolidList"/>
    <dgm:cxn modelId="{00E67EB6-3D2B-4967-B751-2398384188AD}" type="presParOf" srcId="{48A9E8E2-38F7-45D8-A71E-2E14E9568CA2}" destId="{AEE77C03-9E50-45EB-A70F-4DE9DEAB1A36}" srcOrd="2" destOrd="0" presId="urn:microsoft.com/office/officeart/2018/2/layout/IconVerticalSolidList"/>
    <dgm:cxn modelId="{7618606E-F5F0-434A-8FED-6C485E2C7E7D}" type="presParOf" srcId="{48A9E8E2-38F7-45D8-A71E-2E14E9568CA2}" destId="{4738E923-0C8E-462A-A87E-297C5FEC0E0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D14778-6587-450B-A93E-7C35417D80C6}">
      <dsp:nvSpPr>
        <dsp:cNvPr id="0" name=""/>
        <dsp:cNvSpPr/>
      </dsp:nvSpPr>
      <dsp:spPr>
        <a:xfrm>
          <a:off x="0" y="745053"/>
          <a:ext cx="10506456" cy="137548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73226F-BC35-44AE-A19A-67AE99DD2AA2}">
      <dsp:nvSpPr>
        <dsp:cNvPr id="0" name=""/>
        <dsp:cNvSpPr/>
      </dsp:nvSpPr>
      <dsp:spPr>
        <a:xfrm>
          <a:off x="416083" y="1054537"/>
          <a:ext cx="756516" cy="75651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1C64F5-95B5-4A40-975D-1AB915F5E2CD}">
      <dsp:nvSpPr>
        <dsp:cNvPr id="0" name=""/>
        <dsp:cNvSpPr/>
      </dsp:nvSpPr>
      <dsp:spPr>
        <a:xfrm>
          <a:off x="1588683" y="745053"/>
          <a:ext cx="8917772" cy="13754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572" tIns="145572" rIns="145572" bIns="145572" numCol="1" spcCol="1270" anchor="ctr" anchorCtr="0">
          <a:noAutofit/>
        </a:bodyPr>
        <a:lstStyle/>
        <a:p>
          <a:pPr marL="0" lvl="0" indent="0" algn="l" defTabSz="977900">
            <a:lnSpc>
              <a:spcPct val="90000"/>
            </a:lnSpc>
            <a:spcBef>
              <a:spcPct val="0"/>
            </a:spcBef>
            <a:spcAft>
              <a:spcPct val="35000"/>
            </a:spcAft>
            <a:buNone/>
          </a:pPr>
          <a:r>
            <a:rPr lang="en-US" sz="2200" kern="1200"/>
            <a:t>Use an in-text citation </a:t>
          </a:r>
          <a:r>
            <a:rPr lang="en-US" sz="2200" u="sng" kern="1200"/>
            <a:t>everywhere you use a source</a:t>
          </a:r>
          <a:r>
            <a:rPr lang="en-US" sz="2200" kern="1200"/>
            <a:t>. </a:t>
          </a:r>
        </a:p>
      </dsp:txBody>
      <dsp:txXfrm>
        <a:off x="1588683" y="745053"/>
        <a:ext cx="8917772" cy="1375483"/>
      </dsp:txXfrm>
    </dsp:sp>
    <dsp:sp modelId="{CD96A62B-07CA-4A4D-B138-1DFA78509A4F}">
      <dsp:nvSpPr>
        <dsp:cNvPr id="0" name=""/>
        <dsp:cNvSpPr/>
      </dsp:nvSpPr>
      <dsp:spPr>
        <a:xfrm>
          <a:off x="0" y="2464408"/>
          <a:ext cx="10506456" cy="137548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0502DB-01DC-4B30-8E4E-E13BB472D604}">
      <dsp:nvSpPr>
        <dsp:cNvPr id="0" name=""/>
        <dsp:cNvSpPr/>
      </dsp:nvSpPr>
      <dsp:spPr>
        <a:xfrm>
          <a:off x="416083" y="2773892"/>
          <a:ext cx="756516" cy="75651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037CB9-7FDF-4025-AF12-DD79D4F39B29}">
      <dsp:nvSpPr>
        <dsp:cNvPr id="0" name=""/>
        <dsp:cNvSpPr/>
      </dsp:nvSpPr>
      <dsp:spPr>
        <a:xfrm>
          <a:off x="1588683" y="2464408"/>
          <a:ext cx="8917772" cy="13754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572" tIns="145572" rIns="145572" bIns="145572" numCol="1" spcCol="1270" anchor="ctr" anchorCtr="0">
          <a:noAutofit/>
        </a:bodyPr>
        <a:lstStyle/>
        <a:p>
          <a:pPr marL="0" lvl="0" indent="0" algn="l" defTabSz="977900">
            <a:lnSpc>
              <a:spcPct val="90000"/>
            </a:lnSpc>
            <a:spcBef>
              <a:spcPct val="0"/>
            </a:spcBef>
            <a:spcAft>
              <a:spcPct val="35000"/>
            </a:spcAft>
            <a:buNone/>
          </a:pPr>
          <a:r>
            <a:rPr lang="en-US" sz="2200" kern="1200"/>
            <a:t>This might mean you have an in-text citation after a single sentence or quote, or it might mean you have one after several sentences in a row or after a paragraph if you are summarizing information. </a:t>
          </a:r>
        </a:p>
      </dsp:txBody>
      <dsp:txXfrm>
        <a:off x="1588683" y="2464408"/>
        <a:ext cx="8917772" cy="13754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DCAB08-597B-4333-8EF1-70DFDBAC6A3B}">
      <dsp:nvSpPr>
        <dsp:cNvPr id="0" name=""/>
        <dsp:cNvSpPr/>
      </dsp:nvSpPr>
      <dsp:spPr>
        <a:xfrm>
          <a:off x="0" y="559"/>
          <a:ext cx="10506456" cy="130966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4E95F6-4B00-4ECA-8D3B-2B2275428FF8}">
      <dsp:nvSpPr>
        <dsp:cNvPr id="0" name=""/>
        <dsp:cNvSpPr/>
      </dsp:nvSpPr>
      <dsp:spPr>
        <a:xfrm>
          <a:off x="396173" y="295234"/>
          <a:ext cx="720315" cy="7203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24180A0-B9DF-4B6E-B3CE-3D57328CCE2F}">
      <dsp:nvSpPr>
        <dsp:cNvPr id="0" name=""/>
        <dsp:cNvSpPr/>
      </dsp:nvSpPr>
      <dsp:spPr>
        <a:xfrm>
          <a:off x="1512662" y="559"/>
          <a:ext cx="8993793" cy="1309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606" tIns="138606" rIns="138606" bIns="138606" numCol="1" spcCol="1270" anchor="ctr" anchorCtr="0">
          <a:noAutofit/>
        </a:bodyPr>
        <a:lstStyle/>
        <a:p>
          <a:pPr marL="0" lvl="0" indent="0" algn="l" defTabSz="1066800">
            <a:lnSpc>
              <a:spcPct val="90000"/>
            </a:lnSpc>
            <a:spcBef>
              <a:spcPct val="0"/>
            </a:spcBef>
            <a:spcAft>
              <a:spcPct val="35000"/>
            </a:spcAft>
            <a:buNone/>
          </a:pPr>
          <a:r>
            <a:rPr lang="en-US" sz="2400" kern="1200"/>
            <a:t>Put the title of the article in parentheses. Note that this is the article title, not the website title.</a:t>
          </a:r>
        </a:p>
      </dsp:txBody>
      <dsp:txXfrm>
        <a:off x="1512662" y="559"/>
        <a:ext cx="8993793" cy="1309664"/>
      </dsp:txXfrm>
    </dsp:sp>
    <dsp:sp modelId="{2479CA38-F916-45DB-B4B8-5431A67ABD3B}">
      <dsp:nvSpPr>
        <dsp:cNvPr id="0" name=""/>
        <dsp:cNvSpPr/>
      </dsp:nvSpPr>
      <dsp:spPr>
        <a:xfrm>
          <a:off x="0" y="1637640"/>
          <a:ext cx="10506456" cy="130966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04D4C8-AD04-42AD-882C-6F1EA32FCFB6}">
      <dsp:nvSpPr>
        <dsp:cNvPr id="0" name=""/>
        <dsp:cNvSpPr/>
      </dsp:nvSpPr>
      <dsp:spPr>
        <a:xfrm>
          <a:off x="396173" y="1932315"/>
          <a:ext cx="720315" cy="7203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0C28C7-594A-4508-A84F-830B870A40D3}">
      <dsp:nvSpPr>
        <dsp:cNvPr id="0" name=""/>
        <dsp:cNvSpPr/>
      </dsp:nvSpPr>
      <dsp:spPr>
        <a:xfrm>
          <a:off x="1512662" y="1637640"/>
          <a:ext cx="8993793" cy="1309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606" tIns="138606" rIns="138606" bIns="138606" numCol="1" spcCol="1270" anchor="ctr" anchorCtr="0">
          <a:noAutofit/>
        </a:bodyPr>
        <a:lstStyle/>
        <a:p>
          <a:pPr marL="0" lvl="0" indent="0" algn="l" defTabSz="1066800">
            <a:lnSpc>
              <a:spcPct val="90000"/>
            </a:lnSpc>
            <a:spcBef>
              <a:spcPct val="0"/>
            </a:spcBef>
            <a:spcAft>
              <a:spcPct val="35000"/>
            </a:spcAft>
            <a:buNone/>
          </a:pPr>
          <a:r>
            <a:rPr lang="en-US" sz="2400" kern="1200" dirty="0"/>
            <a:t>Example: A </a:t>
          </a:r>
          <a:r>
            <a:rPr lang="en-US" sz="2400" i="1" kern="1200" dirty="0"/>
            <a:t>Time Magazine</a:t>
          </a:r>
          <a:r>
            <a:rPr lang="en-US" sz="2400" kern="1200" dirty="0"/>
            <a:t> article explains that pies existed in ancient Greece and Rome, but they usually were not sweet at that time (“The History Behind 9 of Your Favorite Foods”).</a:t>
          </a:r>
        </a:p>
      </dsp:txBody>
      <dsp:txXfrm>
        <a:off x="1512662" y="1637640"/>
        <a:ext cx="8993793" cy="1309664"/>
      </dsp:txXfrm>
    </dsp:sp>
    <dsp:sp modelId="{4FC9C4BC-839E-444B-AFDE-78F09149DB42}">
      <dsp:nvSpPr>
        <dsp:cNvPr id="0" name=""/>
        <dsp:cNvSpPr/>
      </dsp:nvSpPr>
      <dsp:spPr>
        <a:xfrm>
          <a:off x="0" y="3274721"/>
          <a:ext cx="10506456" cy="130966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5D65FB-4207-4BFB-97DF-590342A4AB8F}">
      <dsp:nvSpPr>
        <dsp:cNvPr id="0" name=""/>
        <dsp:cNvSpPr/>
      </dsp:nvSpPr>
      <dsp:spPr>
        <a:xfrm>
          <a:off x="396173" y="3569396"/>
          <a:ext cx="720315" cy="7203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738E923-0C8E-462A-A87E-297C5FEC0E09}">
      <dsp:nvSpPr>
        <dsp:cNvPr id="0" name=""/>
        <dsp:cNvSpPr/>
      </dsp:nvSpPr>
      <dsp:spPr>
        <a:xfrm>
          <a:off x="1512662" y="3274721"/>
          <a:ext cx="8993793" cy="1309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606" tIns="138606" rIns="138606" bIns="138606" numCol="1" spcCol="1270" anchor="ctr" anchorCtr="0">
          <a:noAutofit/>
        </a:bodyPr>
        <a:lstStyle/>
        <a:p>
          <a:pPr marL="0" lvl="0" indent="0" algn="l" defTabSz="1066800">
            <a:lnSpc>
              <a:spcPct val="90000"/>
            </a:lnSpc>
            <a:spcBef>
              <a:spcPct val="0"/>
            </a:spcBef>
            <a:spcAft>
              <a:spcPct val="35000"/>
            </a:spcAft>
            <a:buNone/>
          </a:pPr>
          <a:r>
            <a:rPr lang="en-US" sz="2400" kern="1200"/>
            <a:t>Note: In this example, if the title cannot be confused with anything else on your works cited page, it could be shorted in your in-text citation to just the first three words. </a:t>
          </a:r>
        </a:p>
      </dsp:txBody>
      <dsp:txXfrm>
        <a:off x="1512662" y="3274721"/>
        <a:ext cx="8993793" cy="130966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DAD3C3-3D35-DE44-9FE1-C3CDC450C729}" type="datetimeFigureOut">
              <a:rPr lang="en-US" smtClean="0"/>
              <a:t>9/19/20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623722-5C63-7E45-86A8-6EC223CE2B49}" type="slidenum">
              <a:rPr lang="en-US" smtClean="0"/>
              <a:t>‹#›</a:t>
            </a:fld>
            <a:endParaRPr lang="en-US"/>
          </a:p>
        </p:txBody>
      </p:sp>
    </p:spTree>
    <p:extLst>
      <p:ext uri="{BB962C8B-B14F-4D97-AF65-F5344CB8AC3E}">
        <p14:creationId xmlns:p14="http://schemas.microsoft.com/office/powerpoint/2010/main" val="137814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623722-5C63-7E45-86A8-6EC223CE2B49}" type="slidenum">
              <a:rPr lang="en-US" smtClean="0"/>
              <a:t>13</a:t>
            </a:fld>
            <a:endParaRPr lang="en-US"/>
          </a:p>
        </p:txBody>
      </p:sp>
    </p:spTree>
    <p:extLst>
      <p:ext uri="{BB962C8B-B14F-4D97-AF65-F5344CB8AC3E}">
        <p14:creationId xmlns:p14="http://schemas.microsoft.com/office/powerpoint/2010/main" val="1536095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9/19/20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3911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9/19/20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81486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9/19/20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8181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9/19/20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65376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9/19/20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6771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9/19/20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71676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9/19/20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62379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9/19/20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0743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9/19/20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00813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9/19/20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06981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9/19/20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88749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9/19/20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501540295"/>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44" r:id="rId6"/>
    <p:sldLayoutId id="2147483739" r:id="rId7"/>
    <p:sldLayoutId id="2147483740" r:id="rId8"/>
    <p:sldLayoutId id="2147483741" r:id="rId9"/>
    <p:sldLayoutId id="2147483743" r:id="rId10"/>
    <p:sldLayoutId id="214748374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owl.purdue.edu/owl/research_and_citation/mla_style/mla_formatting_and_style_guide/mla_in_text_citations_the_basic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ED402C-EA9D-4045-B900-3394A6CC4BBD}"/>
              </a:ext>
            </a:extLst>
          </p:cNvPr>
          <p:cNvSpPr>
            <a:spLocks noGrp="1"/>
          </p:cNvSpPr>
          <p:nvPr>
            <p:ph type="ctrTitle"/>
          </p:nvPr>
        </p:nvSpPr>
        <p:spPr>
          <a:xfrm>
            <a:off x="477981" y="1122363"/>
            <a:ext cx="4023360" cy="3204134"/>
          </a:xfrm>
        </p:spPr>
        <p:txBody>
          <a:bodyPr anchor="b">
            <a:normAutofit/>
          </a:bodyPr>
          <a:lstStyle/>
          <a:p>
            <a:r>
              <a:rPr lang="en-US" sz="4800"/>
              <a:t>Using In-Text Citations</a:t>
            </a:r>
          </a:p>
        </p:txBody>
      </p:sp>
      <p:sp>
        <p:nvSpPr>
          <p:cNvPr id="3" name="Subtitle 2">
            <a:extLst>
              <a:ext uri="{FF2B5EF4-FFF2-40B4-BE49-F238E27FC236}">
                <a16:creationId xmlns:a16="http://schemas.microsoft.com/office/drawing/2014/main" id="{B894E26F-21D9-234F-9A93-C6AA431AF65B}"/>
              </a:ext>
            </a:extLst>
          </p:cNvPr>
          <p:cNvSpPr>
            <a:spLocks noGrp="1"/>
          </p:cNvSpPr>
          <p:nvPr>
            <p:ph type="subTitle" idx="1"/>
          </p:nvPr>
        </p:nvSpPr>
        <p:spPr>
          <a:xfrm>
            <a:off x="477981" y="4872922"/>
            <a:ext cx="3933306" cy="1208141"/>
          </a:xfrm>
        </p:spPr>
        <p:txBody>
          <a:bodyPr>
            <a:normAutofit/>
          </a:bodyPr>
          <a:lstStyle/>
          <a:p>
            <a:r>
              <a:rPr lang="en-US" sz="2000"/>
              <a:t>MLA Style </a:t>
            </a:r>
          </a:p>
        </p:txBody>
      </p:sp>
      <p:sp>
        <p:nvSpPr>
          <p:cNvPr id="40" name="Rectangle 3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930C6F8D-1C3C-4928-826F-C9077DC066DA}"/>
              </a:ext>
            </a:extLst>
          </p:cNvPr>
          <p:cNvPicPr>
            <a:picLocks noChangeAspect="1"/>
          </p:cNvPicPr>
          <p:nvPr/>
        </p:nvPicPr>
        <p:blipFill rotWithShape="1">
          <a:blip r:embed="rId2"/>
          <a:srcRect l="4367" t="23391" r="4724"/>
          <a:stretch/>
        </p:blipFill>
        <p:spPr>
          <a:xfrm>
            <a:off x="4864608" y="1427826"/>
            <a:ext cx="6846363" cy="3851093"/>
          </a:xfrm>
          <a:prstGeom prst="rect">
            <a:avLst/>
          </a:prstGeom>
        </p:spPr>
      </p:pic>
    </p:spTree>
    <p:extLst>
      <p:ext uri="{BB962C8B-B14F-4D97-AF65-F5344CB8AC3E}">
        <p14:creationId xmlns:p14="http://schemas.microsoft.com/office/powerpoint/2010/main" val="3912789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A54953E-7787-F340-A8C4-49B222AD6DE7}"/>
              </a:ext>
            </a:extLst>
          </p:cNvPr>
          <p:cNvSpPr>
            <a:spLocks noGrp="1"/>
          </p:cNvSpPr>
          <p:nvPr>
            <p:ph type="title"/>
          </p:nvPr>
        </p:nvSpPr>
        <p:spPr>
          <a:xfrm>
            <a:off x="621792" y="1161288"/>
            <a:ext cx="3602736" cy="4526280"/>
          </a:xfrm>
        </p:spPr>
        <p:txBody>
          <a:bodyPr>
            <a:normAutofit/>
          </a:bodyPr>
          <a:lstStyle/>
          <a:p>
            <a:r>
              <a:rPr lang="en-US" dirty="0"/>
              <a:t>Do I Need a Citation for Small Amounts of Information Taken From a Source?</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F89CD4A-6C38-054D-942A-3C9E9C39B491}"/>
              </a:ext>
            </a:extLst>
          </p:cNvPr>
          <p:cNvSpPr>
            <a:spLocks noGrp="1"/>
          </p:cNvSpPr>
          <p:nvPr>
            <p:ph idx="1"/>
          </p:nvPr>
        </p:nvSpPr>
        <p:spPr>
          <a:xfrm>
            <a:off x="5434149" y="932688"/>
            <a:ext cx="5916603" cy="4992624"/>
          </a:xfrm>
        </p:spPr>
        <p:txBody>
          <a:bodyPr anchor="ctr">
            <a:normAutofit/>
          </a:bodyPr>
          <a:lstStyle/>
          <a:p>
            <a:pPr marL="0" indent="0">
              <a:buNone/>
            </a:pPr>
            <a:r>
              <a:rPr lang="en-US" sz="2000"/>
              <a:t>Yes. You need a citation for amounts as small as a single phrase if any of the following is true:</a:t>
            </a:r>
          </a:p>
          <a:p>
            <a:pPr lvl="1"/>
            <a:r>
              <a:rPr lang="en-US" sz="2000"/>
              <a:t>The words come directly from the source.</a:t>
            </a:r>
          </a:p>
          <a:p>
            <a:pPr lvl="1"/>
            <a:r>
              <a:rPr lang="en-US" sz="2000"/>
              <a:t>The information is unique to the source and/or is not considered to be common knowledge.</a:t>
            </a:r>
          </a:p>
          <a:p>
            <a:pPr lvl="1"/>
            <a:r>
              <a:rPr lang="en-US" sz="2000"/>
              <a:t>You are not an expert on the topic and require a source to verify the information.</a:t>
            </a:r>
          </a:p>
        </p:txBody>
      </p:sp>
    </p:spTree>
    <p:extLst>
      <p:ext uri="{BB962C8B-B14F-4D97-AF65-F5344CB8AC3E}">
        <p14:creationId xmlns:p14="http://schemas.microsoft.com/office/powerpoint/2010/main" val="2578378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73F2EFB-752A-D145-AC94-24A4C4EC72EC}"/>
              </a:ext>
            </a:extLst>
          </p:cNvPr>
          <p:cNvSpPr>
            <a:spLocks noGrp="1"/>
          </p:cNvSpPr>
          <p:nvPr>
            <p:ph type="title"/>
          </p:nvPr>
        </p:nvSpPr>
        <p:spPr>
          <a:xfrm>
            <a:off x="621792" y="1161288"/>
            <a:ext cx="3602736" cy="4526280"/>
          </a:xfrm>
        </p:spPr>
        <p:txBody>
          <a:bodyPr>
            <a:normAutofit/>
          </a:bodyPr>
          <a:lstStyle/>
          <a:p>
            <a:r>
              <a:rPr lang="en-US" dirty="0"/>
              <a:t>Where Can I Find More Information About In-Text Citations</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89D3FE6-2F05-CB46-BD3F-EDFB887229D6}"/>
              </a:ext>
            </a:extLst>
          </p:cNvPr>
          <p:cNvSpPr>
            <a:spLocks noGrp="1"/>
          </p:cNvSpPr>
          <p:nvPr>
            <p:ph idx="1"/>
          </p:nvPr>
        </p:nvSpPr>
        <p:spPr>
          <a:xfrm>
            <a:off x="5434149" y="932688"/>
            <a:ext cx="5916603" cy="4992624"/>
          </a:xfrm>
        </p:spPr>
        <p:txBody>
          <a:bodyPr anchor="ctr">
            <a:normAutofit/>
          </a:bodyPr>
          <a:lstStyle/>
          <a:p>
            <a:pPr marL="0" indent="0">
              <a:buNone/>
            </a:pPr>
            <a:r>
              <a:rPr lang="en-US" sz="2000" dirty="0"/>
              <a:t>Purdue Online Writing Lab:</a:t>
            </a:r>
          </a:p>
          <a:p>
            <a:pPr marL="0" indent="0">
              <a:buNone/>
            </a:pPr>
            <a:r>
              <a:rPr lang="en-US" sz="2000" dirty="0">
                <a:hlinkClick r:id="rId2"/>
              </a:rPr>
              <a:t>https://owl.purdue.edu/owl/research_and_citation/mla_style/mla_formatting_and_style_guide/mla_in_text_citations_the_basics.html</a:t>
            </a:r>
            <a:endParaRPr lang="en-US" sz="2000" dirty="0"/>
          </a:p>
          <a:p>
            <a:pPr marL="0" indent="0">
              <a:buNone/>
            </a:pPr>
            <a:endParaRPr lang="en-US" sz="2000" dirty="0"/>
          </a:p>
        </p:txBody>
      </p:sp>
    </p:spTree>
    <p:extLst>
      <p:ext uri="{BB962C8B-B14F-4D97-AF65-F5344CB8AC3E}">
        <p14:creationId xmlns:p14="http://schemas.microsoft.com/office/powerpoint/2010/main" val="582518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Freeform: Shape 18">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1" name="Freeform: Shape 20">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A0425DD-AC38-7846-9C44-FDBCDE2AE1D6}"/>
              </a:ext>
            </a:extLst>
          </p:cNvPr>
          <p:cNvSpPr>
            <a:spLocks noGrp="1"/>
          </p:cNvSpPr>
          <p:nvPr>
            <p:ph type="title"/>
          </p:nvPr>
        </p:nvSpPr>
        <p:spPr>
          <a:xfrm>
            <a:off x="621792" y="1161288"/>
            <a:ext cx="3602736" cy="4526280"/>
          </a:xfrm>
        </p:spPr>
        <p:txBody>
          <a:bodyPr>
            <a:normAutofit/>
          </a:bodyPr>
          <a:lstStyle/>
          <a:p>
            <a:r>
              <a:rPr lang="en-US"/>
              <a:t>What Should I Do When I’m Not Sure Whether I Need a Citation?</a:t>
            </a:r>
          </a:p>
        </p:txBody>
      </p:sp>
      <p:sp>
        <p:nvSpPr>
          <p:cNvPr id="23" name="Rectangle 22">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FAE97C7-8F99-A84D-8BD5-A7DF3337AC1D}"/>
              </a:ext>
            </a:extLst>
          </p:cNvPr>
          <p:cNvSpPr>
            <a:spLocks noGrp="1"/>
          </p:cNvSpPr>
          <p:nvPr>
            <p:ph idx="1"/>
          </p:nvPr>
        </p:nvSpPr>
        <p:spPr>
          <a:xfrm>
            <a:off x="5434149" y="932688"/>
            <a:ext cx="5916603" cy="4992624"/>
          </a:xfrm>
        </p:spPr>
        <p:txBody>
          <a:bodyPr anchor="ctr">
            <a:normAutofit/>
          </a:bodyPr>
          <a:lstStyle/>
          <a:p>
            <a:pPr marL="0" indent="0">
              <a:buNone/>
            </a:pPr>
            <a:r>
              <a:rPr lang="en-US" sz="2000" dirty="0"/>
              <a:t>It is usually better to overdo citations than to underdo them. If you use a citation at a time when it isn’t necessary, that might be considered a minor error or no error at all. If you fail to use one when it is necessary, that is a major error, and possibly even a failure-level error. </a:t>
            </a:r>
          </a:p>
          <a:p>
            <a:pPr marL="0" indent="0">
              <a:buNone/>
            </a:pPr>
            <a:endParaRPr lang="en-US" sz="2000" dirty="0"/>
          </a:p>
          <a:p>
            <a:pPr marL="0" indent="0">
              <a:buNone/>
            </a:pPr>
            <a:r>
              <a:rPr lang="en-US" sz="2000" dirty="0"/>
              <a:t>If you want to be certain you are citing correctly, though, you can always ask your teacher for help. </a:t>
            </a:r>
          </a:p>
          <a:p>
            <a:pPr marL="0" indent="0">
              <a:buNone/>
            </a:pPr>
            <a:endParaRPr lang="en-US" sz="2000" dirty="0"/>
          </a:p>
        </p:txBody>
      </p:sp>
    </p:spTree>
    <p:extLst>
      <p:ext uri="{BB962C8B-B14F-4D97-AF65-F5344CB8AC3E}">
        <p14:creationId xmlns:p14="http://schemas.microsoft.com/office/powerpoint/2010/main" val="99031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77AEA8-34B7-AA49-A0FE-B065A0BB9D0B}"/>
              </a:ext>
            </a:extLst>
          </p:cNvPr>
          <p:cNvSpPr>
            <a:spLocks noGrp="1"/>
          </p:cNvSpPr>
          <p:nvPr>
            <p:ph type="title"/>
          </p:nvPr>
        </p:nvSpPr>
        <p:spPr>
          <a:xfrm>
            <a:off x="621792" y="1161288"/>
            <a:ext cx="3602736" cy="4526280"/>
          </a:xfrm>
        </p:spPr>
        <p:txBody>
          <a:bodyPr>
            <a:normAutofit/>
          </a:bodyPr>
          <a:lstStyle/>
          <a:p>
            <a:r>
              <a:rPr lang="en-US" dirty="0"/>
              <a:t>Do I Have to Cite Everything on My Works Cited Page Inside My Essay?</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5305DC7-0242-424C-82FC-24ECD7EC0646}"/>
              </a:ext>
            </a:extLst>
          </p:cNvPr>
          <p:cNvSpPr>
            <a:spLocks noGrp="1"/>
          </p:cNvSpPr>
          <p:nvPr>
            <p:ph idx="1"/>
          </p:nvPr>
        </p:nvSpPr>
        <p:spPr>
          <a:xfrm>
            <a:off x="5434149" y="932688"/>
            <a:ext cx="5916603" cy="4992624"/>
          </a:xfrm>
        </p:spPr>
        <p:txBody>
          <a:bodyPr anchor="ctr">
            <a:normAutofit/>
          </a:bodyPr>
          <a:lstStyle/>
          <a:p>
            <a:pPr marL="0" indent="0">
              <a:buNone/>
            </a:pPr>
            <a:r>
              <a:rPr lang="en-US" sz="2000" dirty="0"/>
              <a:t>Absolutely. Your works cited page and in-text citations should match exactly. A works cited page by definition is a list of the sources cited inside an essay (or longer work). If you want to acknowledge having read sources that were not used but that informed your understanding of the topic, those should be listed on a separate page called works consulted. </a:t>
            </a:r>
          </a:p>
        </p:txBody>
      </p:sp>
    </p:spTree>
    <p:extLst>
      <p:ext uri="{BB962C8B-B14F-4D97-AF65-F5344CB8AC3E}">
        <p14:creationId xmlns:p14="http://schemas.microsoft.com/office/powerpoint/2010/main" val="1554986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22B8E96-2184-D749-AA7E-0CA1AF03405F}"/>
              </a:ext>
            </a:extLst>
          </p:cNvPr>
          <p:cNvSpPr>
            <a:spLocks noGrp="1"/>
          </p:cNvSpPr>
          <p:nvPr>
            <p:ph type="title"/>
          </p:nvPr>
        </p:nvSpPr>
        <p:spPr>
          <a:xfrm>
            <a:off x="621792" y="1161288"/>
            <a:ext cx="3602736" cy="4526280"/>
          </a:xfrm>
        </p:spPr>
        <p:txBody>
          <a:bodyPr>
            <a:normAutofit/>
          </a:bodyPr>
          <a:lstStyle/>
          <a:p>
            <a:r>
              <a:rPr lang="en-US" dirty="0"/>
              <a:t>What is the Purpose of In-Text Citations if I Already Have a Works Cited Page?</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E35F9F2-6AAD-E14C-915E-A0A8C74542F8}"/>
              </a:ext>
            </a:extLst>
          </p:cNvPr>
          <p:cNvSpPr>
            <a:spLocks noGrp="1"/>
          </p:cNvSpPr>
          <p:nvPr>
            <p:ph idx="1"/>
          </p:nvPr>
        </p:nvSpPr>
        <p:spPr>
          <a:xfrm>
            <a:off x="5434149" y="932688"/>
            <a:ext cx="5916603" cy="4992624"/>
          </a:xfrm>
        </p:spPr>
        <p:txBody>
          <a:bodyPr anchor="ctr">
            <a:normAutofit/>
          </a:bodyPr>
          <a:lstStyle/>
          <a:p>
            <a:pPr marL="0" indent="0">
              <a:buNone/>
            </a:pPr>
            <a:r>
              <a:rPr lang="en-US" sz="2000" dirty="0"/>
              <a:t>A works cited page tells your reader which sources you used in your essay and how to locate those sources. In-text citations tell your reader where you used each source in the essay and which information came from which source. </a:t>
            </a:r>
          </a:p>
          <a:p>
            <a:pPr marL="0" indent="0">
              <a:buNone/>
            </a:pPr>
            <a:endParaRPr lang="en-US" sz="2000" dirty="0"/>
          </a:p>
          <a:p>
            <a:pPr marL="0" indent="0">
              <a:buNone/>
            </a:pPr>
            <a:r>
              <a:rPr lang="en-US" sz="2000" dirty="0"/>
              <a:t>Your documentation is not complete without both.</a:t>
            </a:r>
          </a:p>
        </p:txBody>
      </p:sp>
    </p:spTree>
    <p:extLst>
      <p:ext uri="{BB962C8B-B14F-4D97-AF65-F5344CB8AC3E}">
        <p14:creationId xmlns:p14="http://schemas.microsoft.com/office/powerpoint/2010/main" val="2057657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FF8D2E5-2C4E-47B1-930B-6C82B7C3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2A81DD-A2B3-C54F-99E8-EC119EEB66CE}"/>
              </a:ext>
            </a:extLst>
          </p:cNvPr>
          <p:cNvSpPr>
            <a:spLocks noGrp="1"/>
          </p:cNvSpPr>
          <p:nvPr>
            <p:ph type="title"/>
          </p:nvPr>
        </p:nvSpPr>
        <p:spPr>
          <a:xfrm>
            <a:off x="841248" y="251312"/>
            <a:ext cx="10506456" cy="1010264"/>
          </a:xfrm>
        </p:spPr>
        <p:txBody>
          <a:bodyPr anchor="ctr">
            <a:normAutofit/>
          </a:bodyPr>
          <a:lstStyle/>
          <a:p>
            <a:r>
              <a:rPr lang="en-US" dirty="0"/>
              <a:t>When Do I Use an In-Text Citation?</a:t>
            </a:r>
          </a:p>
        </p:txBody>
      </p:sp>
      <p:sp>
        <p:nvSpPr>
          <p:cNvPr id="12" name="Rectangle 11">
            <a:extLst>
              <a:ext uri="{FF2B5EF4-FFF2-40B4-BE49-F238E27FC236}">
                <a16:creationId xmlns:a16="http://schemas.microsoft.com/office/drawing/2014/main" id="{801E4ADA-0EA9-4930-846E-3C11E8BE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7618"/>
            <a:ext cx="128016" cy="6314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380864"/>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BE0A9CF9-6A5A-48CF-B8E1-BEF6922B383E}"/>
              </a:ext>
            </a:extLst>
          </p:cNvPr>
          <p:cNvGraphicFramePr>
            <a:graphicFrameLocks noGrp="1"/>
          </p:cNvGraphicFramePr>
          <p:nvPr>
            <p:ph idx="1"/>
            <p:extLst>
              <p:ext uri="{D42A27DB-BD31-4B8C-83A1-F6EECF244321}">
                <p14:modId xmlns:p14="http://schemas.microsoft.com/office/powerpoint/2010/main" val="4228574920"/>
              </p:ext>
            </p:extLst>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7906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9E94A-5DF5-9849-AA00-3257C073F486}"/>
              </a:ext>
            </a:extLst>
          </p:cNvPr>
          <p:cNvSpPr>
            <a:spLocks noGrp="1"/>
          </p:cNvSpPr>
          <p:nvPr>
            <p:ph type="title"/>
          </p:nvPr>
        </p:nvSpPr>
        <p:spPr/>
        <p:txBody>
          <a:bodyPr/>
          <a:lstStyle/>
          <a:p>
            <a:r>
              <a:rPr lang="en-US" dirty="0"/>
              <a:t>What Does an In-Text Citation Look Like?</a:t>
            </a:r>
          </a:p>
        </p:txBody>
      </p:sp>
      <p:sp>
        <p:nvSpPr>
          <p:cNvPr id="3" name="Content Placeholder 2">
            <a:extLst>
              <a:ext uri="{FF2B5EF4-FFF2-40B4-BE49-F238E27FC236}">
                <a16:creationId xmlns:a16="http://schemas.microsoft.com/office/drawing/2014/main" id="{0E98F455-7B8B-114E-9C6C-AA6CEA9A3F73}"/>
              </a:ext>
            </a:extLst>
          </p:cNvPr>
          <p:cNvSpPr>
            <a:spLocks noGrp="1"/>
          </p:cNvSpPr>
          <p:nvPr>
            <p:ph idx="1"/>
          </p:nvPr>
        </p:nvSpPr>
        <p:spPr/>
        <p:txBody>
          <a:bodyPr>
            <a:normAutofit lnSpcReduction="10000"/>
          </a:bodyPr>
          <a:lstStyle/>
          <a:p>
            <a:pPr marL="0" indent="0">
              <a:buNone/>
            </a:pPr>
            <a:r>
              <a:rPr lang="en-US" dirty="0"/>
              <a:t>The most basic type of in-text citation in MLA Style includes the author’s last name and the page number. The citation is places inside parentheses after the quote, paraphrase, or summary from your source, usually outside the quotation but inside the period. </a:t>
            </a:r>
          </a:p>
          <a:p>
            <a:pPr marL="0" indent="0">
              <a:buNone/>
            </a:pPr>
            <a:r>
              <a:rPr lang="en-US" dirty="0"/>
              <a:t>Example: In the first chapter of </a:t>
            </a:r>
            <a:r>
              <a:rPr lang="en-US" i="1" dirty="0"/>
              <a:t>Kindred</a:t>
            </a:r>
            <a:r>
              <a:rPr lang="en-US" dirty="0"/>
              <a:t>, after Dana’s first time traveling experience, she tells her husband, “I don’t feel secure here” (Butler 17). </a:t>
            </a:r>
          </a:p>
        </p:txBody>
      </p:sp>
    </p:spTree>
    <p:extLst>
      <p:ext uri="{BB962C8B-B14F-4D97-AF65-F5344CB8AC3E}">
        <p14:creationId xmlns:p14="http://schemas.microsoft.com/office/powerpoint/2010/main" val="563815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9522C-DBA4-8B47-B48B-4BDD6778B84A}"/>
              </a:ext>
            </a:extLst>
          </p:cNvPr>
          <p:cNvSpPr>
            <a:spLocks noGrp="1"/>
          </p:cNvSpPr>
          <p:nvPr>
            <p:ph type="title"/>
          </p:nvPr>
        </p:nvSpPr>
        <p:spPr/>
        <p:txBody>
          <a:bodyPr>
            <a:normAutofit fontScale="90000"/>
          </a:bodyPr>
          <a:lstStyle/>
          <a:p>
            <a:r>
              <a:rPr lang="en-US" dirty="0"/>
              <a:t>How Do I Cite Electronic Sources Without Page Numbers?</a:t>
            </a:r>
          </a:p>
        </p:txBody>
      </p:sp>
      <p:sp>
        <p:nvSpPr>
          <p:cNvPr id="3" name="Content Placeholder 2">
            <a:extLst>
              <a:ext uri="{FF2B5EF4-FFF2-40B4-BE49-F238E27FC236}">
                <a16:creationId xmlns:a16="http://schemas.microsoft.com/office/drawing/2014/main" id="{3BB0D7BD-7A13-1143-BFAD-B3D44785B78D}"/>
              </a:ext>
            </a:extLst>
          </p:cNvPr>
          <p:cNvSpPr>
            <a:spLocks noGrp="1"/>
          </p:cNvSpPr>
          <p:nvPr>
            <p:ph idx="1"/>
          </p:nvPr>
        </p:nvSpPr>
        <p:spPr/>
        <p:txBody>
          <a:bodyPr>
            <a:normAutofit fontScale="92500" lnSpcReduction="20000"/>
          </a:bodyPr>
          <a:lstStyle/>
          <a:p>
            <a:pPr marL="0" indent="0">
              <a:buNone/>
            </a:pPr>
            <a:r>
              <a:rPr lang="en-US" dirty="0"/>
              <a:t>Put just the author’s last name or just the title (if there is no author) in the in-text citation. In some cases, though, you might want to identify the paragraph number to help people locate the information. </a:t>
            </a:r>
            <a:br>
              <a:rPr lang="en-US" dirty="0"/>
            </a:br>
            <a:br>
              <a:rPr lang="en-US" dirty="0"/>
            </a:br>
            <a:r>
              <a:rPr lang="en-US" dirty="0"/>
              <a:t>Samples:</a:t>
            </a:r>
          </a:p>
          <a:p>
            <a:pPr marL="0" indent="0">
              <a:buNone/>
            </a:pPr>
            <a:r>
              <a:rPr lang="en-US" dirty="0"/>
              <a:t>	Author: (Pittman)</a:t>
            </a:r>
          </a:p>
          <a:p>
            <a:pPr marL="0" indent="0">
              <a:buNone/>
            </a:pPr>
            <a:r>
              <a:rPr lang="en-US" dirty="0"/>
              <a:t>	Title: (“Pandemic Preparation”)</a:t>
            </a:r>
          </a:p>
          <a:p>
            <a:pPr marL="0" indent="0">
              <a:buNone/>
            </a:pPr>
            <a:r>
              <a:rPr lang="en-US" dirty="0"/>
              <a:t>	Title with Paragraph: (“Pandemic Preparation,” par. 5)</a:t>
            </a:r>
          </a:p>
        </p:txBody>
      </p:sp>
    </p:spTree>
    <p:extLst>
      <p:ext uri="{BB962C8B-B14F-4D97-AF65-F5344CB8AC3E}">
        <p14:creationId xmlns:p14="http://schemas.microsoft.com/office/powerpoint/2010/main" val="168637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FF8D2E5-2C4E-47B1-930B-6C82B7C3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685724-C7CB-0645-9055-A0515655A5BE}"/>
              </a:ext>
            </a:extLst>
          </p:cNvPr>
          <p:cNvSpPr>
            <a:spLocks noGrp="1"/>
          </p:cNvSpPr>
          <p:nvPr>
            <p:ph type="title"/>
          </p:nvPr>
        </p:nvSpPr>
        <p:spPr>
          <a:xfrm>
            <a:off x="841248" y="251312"/>
            <a:ext cx="10506456" cy="1010264"/>
          </a:xfrm>
        </p:spPr>
        <p:txBody>
          <a:bodyPr anchor="ctr">
            <a:normAutofit/>
          </a:bodyPr>
          <a:lstStyle/>
          <a:p>
            <a:r>
              <a:rPr lang="en-US" sz="3100"/>
              <a:t>How Do I Cite an Article Without an Acknowledged Author?</a:t>
            </a:r>
          </a:p>
        </p:txBody>
      </p:sp>
      <p:sp>
        <p:nvSpPr>
          <p:cNvPr id="12" name="Rectangle 11">
            <a:extLst>
              <a:ext uri="{FF2B5EF4-FFF2-40B4-BE49-F238E27FC236}">
                <a16:creationId xmlns:a16="http://schemas.microsoft.com/office/drawing/2014/main" id="{801E4ADA-0EA9-4930-846E-3C11E8BE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7618"/>
            <a:ext cx="128016" cy="6314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380864"/>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37193C1A-F6B7-4066-BF4B-7E6EC73051C9}"/>
              </a:ext>
            </a:extLst>
          </p:cNvPr>
          <p:cNvGraphicFramePr>
            <a:graphicFrameLocks noGrp="1"/>
          </p:cNvGraphicFramePr>
          <p:nvPr>
            <p:ph idx="1"/>
            <p:extLst>
              <p:ext uri="{D42A27DB-BD31-4B8C-83A1-F6EECF244321}">
                <p14:modId xmlns:p14="http://schemas.microsoft.com/office/powerpoint/2010/main" val="4141524498"/>
              </p:ext>
            </p:extLst>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9336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1E85B41-97A5-244F-85AE-9272659E4DC2}"/>
              </a:ext>
            </a:extLst>
          </p:cNvPr>
          <p:cNvSpPr>
            <a:spLocks noGrp="1"/>
          </p:cNvSpPr>
          <p:nvPr>
            <p:ph type="title"/>
          </p:nvPr>
        </p:nvSpPr>
        <p:spPr>
          <a:xfrm>
            <a:off x="621792" y="1161288"/>
            <a:ext cx="3602736" cy="4526280"/>
          </a:xfrm>
        </p:spPr>
        <p:txBody>
          <a:bodyPr>
            <a:normAutofit/>
          </a:bodyPr>
          <a:lstStyle/>
          <a:p>
            <a:r>
              <a:rPr lang="en-US" dirty="0"/>
              <a:t>Do I Need a Citation if I Have Already Identified the Source in My Sentence?</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0582267-B3DC-F64C-9079-C40160AC667C}"/>
              </a:ext>
            </a:extLst>
          </p:cNvPr>
          <p:cNvSpPr>
            <a:spLocks noGrp="1"/>
          </p:cNvSpPr>
          <p:nvPr>
            <p:ph idx="1"/>
          </p:nvPr>
        </p:nvSpPr>
        <p:spPr>
          <a:xfrm>
            <a:off x="5434149" y="932688"/>
            <a:ext cx="5916603" cy="4992624"/>
          </a:xfrm>
        </p:spPr>
        <p:txBody>
          <a:bodyPr anchor="ctr">
            <a:normAutofit/>
          </a:bodyPr>
          <a:lstStyle/>
          <a:p>
            <a:pPr marL="0" indent="0">
              <a:buNone/>
            </a:pPr>
            <a:r>
              <a:rPr lang="en-US" sz="2000"/>
              <a:t>Not always, but often you do. The point is to be clear about where you have started and stopped using source information in your paragraph. If you have a source introduction that identifies the source, and it is clear from your wording where you stop using that source, you don’t have to include an in-text citation. However, in-text citations are a good way to help clarify where the information in a paragraph from a source ends, so you will often need to use them anyway. </a:t>
            </a:r>
          </a:p>
        </p:txBody>
      </p:sp>
    </p:spTree>
    <p:extLst>
      <p:ext uri="{BB962C8B-B14F-4D97-AF65-F5344CB8AC3E}">
        <p14:creationId xmlns:p14="http://schemas.microsoft.com/office/powerpoint/2010/main" val="3535711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2AFFD2-8772-A543-8EC2-BC36AC765316}"/>
              </a:ext>
            </a:extLst>
          </p:cNvPr>
          <p:cNvSpPr>
            <a:spLocks noGrp="1"/>
          </p:cNvSpPr>
          <p:nvPr>
            <p:ph type="title"/>
          </p:nvPr>
        </p:nvSpPr>
        <p:spPr>
          <a:xfrm>
            <a:off x="621792" y="1161288"/>
            <a:ext cx="3602736" cy="4526280"/>
          </a:xfrm>
        </p:spPr>
        <p:txBody>
          <a:bodyPr>
            <a:normAutofit/>
          </a:bodyPr>
          <a:lstStyle/>
          <a:p>
            <a:r>
              <a:rPr lang="en-US" dirty="0"/>
              <a:t>What is Common Knowledge?</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FDDF5BE-F4B7-E84E-B8C1-7B94487C279F}"/>
              </a:ext>
            </a:extLst>
          </p:cNvPr>
          <p:cNvSpPr>
            <a:spLocks noGrp="1"/>
          </p:cNvSpPr>
          <p:nvPr>
            <p:ph idx="1"/>
          </p:nvPr>
        </p:nvSpPr>
        <p:spPr>
          <a:xfrm>
            <a:off x="5434149" y="932688"/>
            <a:ext cx="5916603" cy="4992624"/>
          </a:xfrm>
        </p:spPr>
        <p:txBody>
          <a:bodyPr anchor="ctr">
            <a:normAutofit/>
          </a:bodyPr>
          <a:lstStyle/>
          <a:p>
            <a:pPr marL="0" indent="0">
              <a:buNone/>
            </a:pPr>
            <a:r>
              <a:rPr lang="en-US" sz="2000"/>
              <a:t>Common knowledge is information that you either expect most people to already know or that is readily available in many sources. An example would be that Abraham Lincoln signed the Emancipation Proclamation. Most people know that, and if they don’t, they can learn it from any of dozens of easily available sources. The information isn’t unique to one source. </a:t>
            </a:r>
          </a:p>
        </p:txBody>
      </p:sp>
    </p:spTree>
    <p:extLst>
      <p:ext uri="{BB962C8B-B14F-4D97-AF65-F5344CB8AC3E}">
        <p14:creationId xmlns:p14="http://schemas.microsoft.com/office/powerpoint/2010/main" val="3490759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0910DD8-D687-AA46-AB93-EA32910D2FD8}"/>
              </a:ext>
            </a:extLst>
          </p:cNvPr>
          <p:cNvSpPr>
            <a:spLocks noGrp="1"/>
          </p:cNvSpPr>
          <p:nvPr>
            <p:ph type="title"/>
          </p:nvPr>
        </p:nvSpPr>
        <p:spPr>
          <a:xfrm>
            <a:off x="621792" y="1161288"/>
            <a:ext cx="3602736" cy="4526280"/>
          </a:xfrm>
        </p:spPr>
        <p:txBody>
          <a:bodyPr>
            <a:normAutofit/>
          </a:bodyPr>
          <a:lstStyle/>
          <a:p>
            <a:r>
              <a:rPr lang="en-US" dirty="0"/>
              <a:t>Do I Need a Citation for Common Knowledge?</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A30DCB7-1903-5641-9BF5-08AD74A84E98}"/>
              </a:ext>
            </a:extLst>
          </p:cNvPr>
          <p:cNvSpPr>
            <a:spLocks noGrp="1"/>
          </p:cNvSpPr>
          <p:nvPr>
            <p:ph idx="1"/>
          </p:nvPr>
        </p:nvSpPr>
        <p:spPr>
          <a:xfrm>
            <a:off x="5434149" y="932688"/>
            <a:ext cx="5916603" cy="4992624"/>
          </a:xfrm>
        </p:spPr>
        <p:txBody>
          <a:bodyPr anchor="ctr">
            <a:normAutofit/>
          </a:bodyPr>
          <a:lstStyle/>
          <a:p>
            <a:pPr marL="0" indent="0">
              <a:buNone/>
            </a:pPr>
            <a:r>
              <a:rPr lang="en-US" sz="2000"/>
              <a:t>Maybe. If you did not look the information up yourself or use the same words as a source, it is okay to use common knowledge as part of your own explanation of a topic without providing a citation. It is not okay to use someone else’s words to talk about common knowledge without a citation, though. If you looked it up, cite it. If you used the words of the source, put them in quotes. </a:t>
            </a:r>
          </a:p>
        </p:txBody>
      </p:sp>
    </p:spTree>
    <p:extLst>
      <p:ext uri="{BB962C8B-B14F-4D97-AF65-F5344CB8AC3E}">
        <p14:creationId xmlns:p14="http://schemas.microsoft.com/office/powerpoint/2010/main" val="1985044009"/>
      </p:ext>
    </p:extLst>
  </p:cSld>
  <p:clrMapOvr>
    <a:masterClrMapping/>
  </p:clrMapOvr>
</p:sld>
</file>

<file path=ppt/theme/theme1.xml><?xml version="1.0" encoding="utf-8"?>
<a:theme xmlns:a="http://schemas.openxmlformats.org/drawingml/2006/main" name="AccentBoxVTI">
  <a:themeElements>
    <a:clrScheme name="AnalogousFromRegularSeedLeftStep">
      <a:dk1>
        <a:srgbClr val="000000"/>
      </a:dk1>
      <a:lt1>
        <a:srgbClr val="FFFFFF"/>
      </a:lt1>
      <a:dk2>
        <a:srgbClr val="2E4124"/>
      </a:dk2>
      <a:lt2>
        <a:srgbClr val="EEECF0"/>
      </a:lt2>
      <a:accent1>
        <a:srgbClr val="66B420"/>
      </a:accent1>
      <a:accent2>
        <a:srgbClr val="99A912"/>
      </a:accent2>
      <a:accent3>
        <a:srgbClr val="CD9824"/>
      </a:accent3>
      <a:accent4>
        <a:srgbClr val="D54B17"/>
      </a:accent4>
      <a:accent5>
        <a:srgbClr val="E72945"/>
      </a:accent5>
      <a:accent6>
        <a:srgbClr val="D51782"/>
      </a:accent6>
      <a:hlink>
        <a:srgbClr val="A270CF"/>
      </a:hlink>
      <a:folHlink>
        <a:srgbClr val="878787"/>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992</Words>
  <Application>Microsoft Macintosh PowerPoint</Application>
  <PresentationFormat>Widescreen</PresentationFormat>
  <Paragraphs>42</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Avenir Next LT Pro</vt:lpstr>
      <vt:lpstr>Calibri</vt:lpstr>
      <vt:lpstr>AccentBoxVTI</vt:lpstr>
      <vt:lpstr>Using In-Text Citations</vt:lpstr>
      <vt:lpstr>What is the Purpose of In-Text Citations if I Already Have a Works Cited Page?</vt:lpstr>
      <vt:lpstr>When Do I Use an In-Text Citation?</vt:lpstr>
      <vt:lpstr>What Does an In-Text Citation Look Like?</vt:lpstr>
      <vt:lpstr>How Do I Cite Electronic Sources Without Page Numbers?</vt:lpstr>
      <vt:lpstr>How Do I Cite an Article Without an Acknowledged Author?</vt:lpstr>
      <vt:lpstr>Do I Need a Citation if I Have Already Identified the Source in My Sentence?</vt:lpstr>
      <vt:lpstr>What is Common Knowledge?</vt:lpstr>
      <vt:lpstr>Do I Need a Citation for Common Knowledge?</vt:lpstr>
      <vt:lpstr>Do I Need a Citation for Small Amounts of Information Taken From a Source?</vt:lpstr>
      <vt:lpstr>Where Can I Find More Information About In-Text Citations</vt:lpstr>
      <vt:lpstr>What Should I Do When I’m Not Sure Whether I Need a Citation?</vt:lpstr>
      <vt:lpstr>Do I Have to Cite Everything on My Works Cited Page Inside My Essay?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In-Text Citations</dc:title>
  <dc:creator>Microsoft Office User</dc:creator>
  <cp:lastModifiedBy>Microsoft Office User</cp:lastModifiedBy>
  <cp:revision>2</cp:revision>
  <dcterms:created xsi:type="dcterms:W3CDTF">2020-03-20T14:25:39Z</dcterms:created>
  <dcterms:modified xsi:type="dcterms:W3CDTF">2020-09-20T00:15:24Z</dcterms:modified>
</cp:coreProperties>
</file>