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5" r:id="rId4"/>
    <p:sldId id="263" r:id="rId5"/>
    <p:sldId id="258" r:id="rId6"/>
    <p:sldId id="259" r:id="rId7"/>
    <p:sldId id="260" r:id="rId8"/>
    <p:sldId id="261"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5934"/>
  </p:normalViewPr>
  <p:slideViewPr>
    <p:cSldViewPr snapToGrid="0" snapToObjects="1">
      <p:cViewPr varScale="1">
        <p:scale>
          <a:sx n="90" d="100"/>
          <a:sy n="90" d="100"/>
        </p:scale>
        <p:origin x="232" y="7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39928C-3834-4DC9-9F67-5DB285B5D44A}"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0FF9FFD8-332B-43D2-907A-B0934D016C64}">
      <dgm:prSet/>
      <dgm:spPr/>
      <dgm:t>
        <a:bodyPr/>
        <a:lstStyle/>
        <a:p>
          <a:r>
            <a:rPr lang="en-US"/>
            <a:t>Summaries are shorter than the passages they reword, but because they are usually used for longer works, the summary itself will be longer than a typical paraphrase. A summary might explain a whole article in one paragraph by just explaining the highlights. </a:t>
          </a:r>
        </a:p>
      </dgm:t>
    </dgm:pt>
    <dgm:pt modelId="{59DF81C1-DDC3-4E19-B2B6-77FC82328C7E}" type="parTrans" cxnId="{9C212902-5394-46B7-8E4F-03DC2E4F0A41}">
      <dgm:prSet/>
      <dgm:spPr/>
      <dgm:t>
        <a:bodyPr/>
        <a:lstStyle/>
        <a:p>
          <a:endParaRPr lang="en-US"/>
        </a:p>
      </dgm:t>
    </dgm:pt>
    <dgm:pt modelId="{2EBF9A38-71AE-4AB8-A1AD-C65F3B67D906}" type="sibTrans" cxnId="{9C212902-5394-46B7-8E4F-03DC2E4F0A41}">
      <dgm:prSet/>
      <dgm:spPr/>
      <dgm:t>
        <a:bodyPr/>
        <a:lstStyle/>
        <a:p>
          <a:endParaRPr lang="en-US"/>
        </a:p>
      </dgm:t>
    </dgm:pt>
    <dgm:pt modelId="{63CA15DA-542F-4C77-BE6F-55F7C6F4089E}">
      <dgm:prSet/>
      <dgm:spPr/>
      <dgm:t>
        <a:bodyPr/>
        <a:lstStyle/>
        <a:p>
          <a:r>
            <a:rPr lang="en-US"/>
            <a:t>Paraphrases are usually about the same length as the passages they reword. A paraphrase takes a small amount of text and presents the same meaning in about the same length but in new words. </a:t>
          </a:r>
        </a:p>
      </dgm:t>
    </dgm:pt>
    <dgm:pt modelId="{E56CEB7F-01A5-4DD4-AF16-9B5FA7817842}" type="parTrans" cxnId="{0ECF2CFD-64BA-45C4-805E-C9E5D179B7AD}">
      <dgm:prSet/>
      <dgm:spPr/>
      <dgm:t>
        <a:bodyPr/>
        <a:lstStyle/>
        <a:p>
          <a:endParaRPr lang="en-US"/>
        </a:p>
      </dgm:t>
    </dgm:pt>
    <dgm:pt modelId="{57B772B0-7FDE-466F-BCED-D6278CD52CAC}" type="sibTrans" cxnId="{0ECF2CFD-64BA-45C4-805E-C9E5D179B7AD}">
      <dgm:prSet/>
      <dgm:spPr/>
      <dgm:t>
        <a:bodyPr/>
        <a:lstStyle/>
        <a:p>
          <a:endParaRPr lang="en-US"/>
        </a:p>
      </dgm:t>
    </dgm:pt>
    <dgm:pt modelId="{E846EAAA-1B04-5146-B9D8-1C22A1766887}" type="pres">
      <dgm:prSet presAssocID="{9B39928C-3834-4DC9-9F67-5DB285B5D44A}" presName="Name0" presStyleCnt="0">
        <dgm:presLayoutVars>
          <dgm:dir/>
          <dgm:animLvl val="lvl"/>
          <dgm:resizeHandles val="exact"/>
        </dgm:presLayoutVars>
      </dgm:prSet>
      <dgm:spPr/>
    </dgm:pt>
    <dgm:pt modelId="{A3D73E85-56DC-DE40-AEEA-FAC028371B66}" type="pres">
      <dgm:prSet presAssocID="{63CA15DA-542F-4C77-BE6F-55F7C6F4089E}" presName="boxAndChildren" presStyleCnt="0"/>
      <dgm:spPr/>
    </dgm:pt>
    <dgm:pt modelId="{CFF94151-FF18-4D42-9624-2230180C641B}" type="pres">
      <dgm:prSet presAssocID="{63CA15DA-542F-4C77-BE6F-55F7C6F4089E}" presName="parentTextBox" presStyleLbl="node1" presStyleIdx="0" presStyleCnt="2"/>
      <dgm:spPr/>
    </dgm:pt>
    <dgm:pt modelId="{493DC79B-0CB4-804D-A308-8B041A4CB442}" type="pres">
      <dgm:prSet presAssocID="{2EBF9A38-71AE-4AB8-A1AD-C65F3B67D906}" presName="sp" presStyleCnt="0"/>
      <dgm:spPr/>
    </dgm:pt>
    <dgm:pt modelId="{C9786D2F-BA79-FB48-85D0-0A9734FF60BB}" type="pres">
      <dgm:prSet presAssocID="{0FF9FFD8-332B-43D2-907A-B0934D016C64}" presName="arrowAndChildren" presStyleCnt="0"/>
      <dgm:spPr/>
    </dgm:pt>
    <dgm:pt modelId="{C3ACCE34-F716-2C4A-8926-AFD2DE37CE64}" type="pres">
      <dgm:prSet presAssocID="{0FF9FFD8-332B-43D2-907A-B0934D016C64}" presName="parentTextArrow" presStyleLbl="node1" presStyleIdx="1" presStyleCnt="2"/>
      <dgm:spPr/>
    </dgm:pt>
  </dgm:ptLst>
  <dgm:cxnLst>
    <dgm:cxn modelId="{9C212902-5394-46B7-8E4F-03DC2E4F0A41}" srcId="{9B39928C-3834-4DC9-9F67-5DB285B5D44A}" destId="{0FF9FFD8-332B-43D2-907A-B0934D016C64}" srcOrd="0" destOrd="0" parTransId="{59DF81C1-DDC3-4E19-B2B6-77FC82328C7E}" sibTransId="{2EBF9A38-71AE-4AB8-A1AD-C65F3B67D906}"/>
    <dgm:cxn modelId="{4FB6083E-4AF1-234B-ADB0-80B9B93AEA05}" type="presOf" srcId="{63CA15DA-542F-4C77-BE6F-55F7C6F4089E}" destId="{CFF94151-FF18-4D42-9624-2230180C641B}" srcOrd="0" destOrd="0" presId="urn:microsoft.com/office/officeart/2005/8/layout/process4"/>
    <dgm:cxn modelId="{6F892956-1833-AF4A-86EA-265655175A8C}" type="presOf" srcId="{0FF9FFD8-332B-43D2-907A-B0934D016C64}" destId="{C3ACCE34-F716-2C4A-8926-AFD2DE37CE64}" srcOrd="0" destOrd="0" presId="urn:microsoft.com/office/officeart/2005/8/layout/process4"/>
    <dgm:cxn modelId="{E0FEB4B9-57F4-A14A-8E1D-E537FF2F9C02}" type="presOf" srcId="{9B39928C-3834-4DC9-9F67-5DB285B5D44A}" destId="{E846EAAA-1B04-5146-B9D8-1C22A1766887}" srcOrd="0" destOrd="0" presId="urn:microsoft.com/office/officeart/2005/8/layout/process4"/>
    <dgm:cxn modelId="{0ECF2CFD-64BA-45C4-805E-C9E5D179B7AD}" srcId="{9B39928C-3834-4DC9-9F67-5DB285B5D44A}" destId="{63CA15DA-542F-4C77-BE6F-55F7C6F4089E}" srcOrd="1" destOrd="0" parTransId="{E56CEB7F-01A5-4DD4-AF16-9B5FA7817842}" sibTransId="{57B772B0-7FDE-466F-BCED-D6278CD52CAC}"/>
    <dgm:cxn modelId="{33E5270E-F540-DC4A-8A7D-F373299633CC}" type="presParOf" srcId="{E846EAAA-1B04-5146-B9D8-1C22A1766887}" destId="{A3D73E85-56DC-DE40-AEEA-FAC028371B66}" srcOrd="0" destOrd="0" presId="urn:microsoft.com/office/officeart/2005/8/layout/process4"/>
    <dgm:cxn modelId="{C34B68E1-CD3A-044A-B49F-A160FFC568AB}" type="presParOf" srcId="{A3D73E85-56DC-DE40-AEEA-FAC028371B66}" destId="{CFF94151-FF18-4D42-9624-2230180C641B}" srcOrd="0" destOrd="0" presId="urn:microsoft.com/office/officeart/2005/8/layout/process4"/>
    <dgm:cxn modelId="{2E78B256-45E9-0C43-AB3E-51DB49A6D85D}" type="presParOf" srcId="{E846EAAA-1B04-5146-B9D8-1C22A1766887}" destId="{493DC79B-0CB4-804D-A308-8B041A4CB442}" srcOrd="1" destOrd="0" presId="urn:microsoft.com/office/officeart/2005/8/layout/process4"/>
    <dgm:cxn modelId="{4CD637DB-D017-EE4B-BE03-19FB230A1ABE}" type="presParOf" srcId="{E846EAAA-1B04-5146-B9D8-1C22A1766887}" destId="{C9786D2F-BA79-FB48-85D0-0A9734FF60BB}" srcOrd="2" destOrd="0" presId="urn:microsoft.com/office/officeart/2005/8/layout/process4"/>
    <dgm:cxn modelId="{6945DEBA-B466-3E45-BA35-C4B0189A4A38}" type="presParOf" srcId="{C9786D2F-BA79-FB48-85D0-0A9734FF60BB}" destId="{C3ACCE34-F716-2C4A-8926-AFD2DE37CE6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92D098-AB4F-4422-AFD5-CF8B5D53C71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79FE2DE-104D-403A-AFE5-CAEF64042F86}">
      <dgm:prSet/>
      <dgm:spPr/>
      <dgm:t>
        <a:bodyPr/>
        <a:lstStyle/>
        <a:p>
          <a:r>
            <a:rPr lang="en-US"/>
            <a:t>To cite experts while still writing your own paper rather than just collecting quotes.</a:t>
          </a:r>
        </a:p>
      </dgm:t>
    </dgm:pt>
    <dgm:pt modelId="{257570B1-FC69-4662-A588-96ABEA070463}" type="parTrans" cxnId="{BF6F5EF7-B83B-4127-B454-419167ACA00A}">
      <dgm:prSet/>
      <dgm:spPr/>
      <dgm:t>
        <a:bodyPr/>
        <a:lstStyle/>
        <a:p>
          <a:endParaRPr lang="en-US"/>
        </a:p>
      </dgm:t>
    </dgm:pt>
    <dgm:pt modelId="{FD63C474-E2FD-430E-AAAA-57B77822273B}" type="sibTrans" cxnId="{BF6F5EF7-B83B-4127-B454-419167ACA00A}">
      <dgm:prSet/>
      <dgm:spPr/>
      <dgm:t>
        <a:bodyPr/>
        <a:lstStyle/>
        <a:p>
          <a:endParaRPr lang="en-US"/>
        </a:p>
      </dgm:t>
    </dgm:pt>
    <dgm:pt modelId="{E4D123A3-7C09-42D0-8C90-DD7F759F2AED}">
      <dgm:prSet/>
      <dgm:spPr/>
      <dgm:t>
        <a:bodyPr/>
        <a:lstStyle/>
        <a:p>
          <a:r>
            <a:rPr lang="en-US"/>
            <a:t>To interpret complicated information in a form easier for your readers to process.</a:t>
          </a:r>
        </a:p>
      </dgm:t>
    </dgm:pt>
    <dgm:pt modelId="{A3B20D74-7B9B-4BCC-A090-344B116A0D86}" type="parTrans" cxnId="{A2C9BA51-0FDE-4ADC-A405-531615B1B768}">
      <dgm:prSet/>
      <dgm:spPr/>
      <dgm:t>
        <a:bodyPr/>
        <a:lstStyle/>
        <a:p>
          <a:endParaRPr lang="en-US"/>
        </a:p>
      </dgm:t>
    </dgm:pt>
    <dgm:pt modelId="{70114070-7CC3-44DB-946F-BB150D6E43AD}" type="sibTrans" cxnId="{A2C9BA51-0FDE-4ADC-A405-531615B1B768}">
      <dgm:prSet/>
      <dgm:spPr/>
      <dgm:t>
        <a:bodyPr/>
        <a:lstStyle/>
        <a:p>
          <a:endParaRPr lang="en-US"/>
        </a:p>
      </dgm:t>
    </dgm:pt>
    <dgm:pt modelId="{05DB6212-2C1A-451F-93D8-C05AF924E19B}">
      <dgm:prSet/>
      <dgm:spPr/>
      <dgm:t>
        <a:bodyPr/>
        <a:lstStyle/>
        <a:p>
          <a:r>
            <a:rPr lang="en-US"/>
            <a:t>To provide a sense of continuity and flow in your essay by keeping most of the essay in your own writing style. </a:t>
          </a:r>
        </a:p>
      </dgm:t>
    </dgm:pt>
    <dgm:pt modelId="{266D883E-1246-46B6-B13F-3F6816803B39}" type="parTrans" cxnId="{60EB327A-61D8-4ECB-AF4F-5E3CA8BF6CDD}">
      <dgm:prSet/>
      <dgm:spPr/>
      <dgm:t>
        <a:bodyPr/>
        <a:lstStyle/>
        <a:p>
          <a:endParaRPr lang="en-US"/>
        </a:p>
      </dgm:t>
    </dgm:pt>
    <dgm:pt modelId="{3C8732FD-A7B5-47C1-8F74-C195F40707C8}" type="sibTrans" cxnId="{60EB327A-61D8-4ECB-AF4F-5E3CA8BF6CDD}">
      <dgm:prSet/>
      <dgm:spPr/>
      <dgm:t>
        <a:bodyPr/>
        <a:lstStyle/>
        <a:p>
          <a:endParaRPr lang="en-US"/>
        </a:p>
      </dgm:t>
    </dgm:pt>
    <dgm:pt modelId="{12415204-7BC6-4DB4-882B-AE69D9175106}">
      <dgm:prSet/>
      <dgm:spPr/>
      <dgm:t>
        <a:bodyPr/>
        <a:lstStyle/>
        <a:p>
          <a:r>
            <a:rPr lang="en-US"/>
            <a:t>To shorten (by summarizing) lengthy details into a smaller word count that more easily fits into your essay.</a:t>
          </a:r>
        </a:p>
      </dgm:t>
    </dgm:pt>
    <dgm:pt modelId="{CC2C3680-7EAB-42BA-AED3-F8A1AB05982D}" type="parTrans" cxnId="{86CB6286-919F-4F5D-B349-030B9741252B}">
      <dgm:prSet/>
      <dgm:spPr/>
      <dgm:t>
        <a:bodyPr/>
        <a:lstStyle/>
        <a:p>
          <a:endParaRPr lang="en-US"/>
        </a:p>
      </dgm:t>
    </dgm:pt>
    <dgm:pt modelId="{A83CACCD-ADF9-44CC-A1EB-28E6631BB462}" type="sibTrans" cxnId="{86CB6286-919F-4F5D-B349-030B9741252B}">
      <dgm:prSet/>
      <dgm:spPr/>
      <dgm:t>
        <a:bodyPr/>
        <a:lstStyle/>
        <a:p>
          <a:endParaRPr lang="en-US"/>
        </a:p>
      </dgm:t>
    </dgm:pt>
    <dgm:pt modelId="{B1BD0D97-FF08-A146-B5AE-E9B212D30AA8}" type="pres">
      <dgm:prSet presAssocID="{9092D098-AB4F-4422-AFD5-CF8B5D53C716}" presName="linear" presStyleCnt="0">
        <dgm:presLayoutVars>
          <dgm:animLvl val="lvl"/>
          <dgm:resizeHandles val="exact"/>
        </dgm:presLayoutVars>
      </dgm:prSet>
      <dgm:spPr/>
    </dgm:pt>
    <dgm:pt modelId="{F8849CA9-CE3E-964D-B2B2-93161B38FD43}" type="pres">
      <dgm:prSet presAssocID="{E79FE2DE-104D-403A-AFE5-CAEF64042F86}" presName="parentText" presStyleLbl="node1" presStyleIdx="0" presStyleCnt="4">
        <dgm:presLayoutVars>
          <dgm:chMax val="0"/>
          <dgm:bulletEnabled val="1"/>
        </dgm:presLayoutVars>
      </dgm:prSet>
      <dgm:spPr/>
    </dgm:pt>
    <dgm:pt modelId="{AFE743AB-0ECE-8C40-B3F4-019D50607BF3}" type="pres">
      <dgm:prSet presAssocID="{FD63C474-E2FD-430E-AAAA-57B77822273B}" presName="spacer" presStyleCnt="0"/>
      <dgm:spPr/>
    </dgm:pt>
    <dgm:pt modelId="{90045367-A4ED-CC41-A7D4-059E80D62FCA}" type="pres">
      <dgm:prSet presAssocID="{E4D123A3-7C09-42D0-8C90-DD7F759F2AED}" presName="parentText" presStyleLbl="node1" presStyleIdx="1" presStyleCnt="4">
        <dgm:presLayoutVars>
          <dgm:chMax val="0"/>
          <dgm:bulletEnabled val="1"/>
        </dgm:presLayoutVars>
      </dgm:prSet>
      <dgm:spPr/>
    </dgm:pt>
    <dgm:pt modelId="{87231E9D-103A-3F48-92B4-809F5D0EC473}" type="pres">
      <dgm:prSet presAssocID="{70114070-7CC3-44DB-946F-BB150D6E43AD}" presName="spacer" presStyleCnt="0"/>
      <dgm:spPr/>
    </dgm:pt>
    <dgm:pt modelId="{C52923D0-4D55-F542-86A4-572FEB7FDDCC}" type="pres">
      <dgm:prSet presAssocID="{05DB6212-2C1A-451F-93D8-C05AF924E19B}" presName="parentText" presStyleLbl="node1" presStyleIdx="2" presStyleCnt="4">
        <dgm:presLayoutVars>
          <dgm:chMax val="0"/>
          <dgm:bulletEnabled val="1"/>
        </dgm:presLayoutVars>
      </dgm:prSet>
      <dgm:spPr/>
    </dgm:pt>
    <dgm:pt modelId="{A7A12CB1-EA8F-4446-811D-E9E508AD3D39}" type="pres">
      <dgm:prSet presAssocID="{3C8732FD-A7B5-47C1-8F74-C195F40707C8}" presName="spacer" presStyleCnt="0"/>
      <dgm:spPr/>
    </dgm:pt>
    <dgm:pt modelId="{8B97E853-6CD4-994B-AA9C-788C40C400BA}" type="pres">
      <dgm:prSet presAssocID="{12415204-7BC6-4DB4-882B-AE69D9175106}" presName="parentText" presStyleLbl="node1" presStyleIdx="3" presStyleCnt="4">
        <dgm:presLayoutVars>
          <dgm:chMax val="0"/>
          <dgm:bulletEnabled val="1"/>
        </dgm:presLayoutVars>
      </dgm:prSet>
      <dgm:spPr/>
    </dgm:pt>
  </dgm:ptLst>
  <dgm:cxnLst>
    <dgm:cxn modelId="{8A671616-74AF-574D-A613-DF7B72A2F5E9}" type="presOf" srcId="{E4D123A3-7C09-42D0-8C90-DD7F759F2AED}" destId="{90045367-A4ED-CC41-A7D4-059E80D62FCA}" srcOrd="0" destOrd="0" presId="urn:microsoft.com/office/officeart/2005/8/layout/vList2"/>
    <dgm:cxn modelId="{0BB2541C-3A19-4C4A-907B-BEFB0D8889A4}" type="presOf" srcId="{9092D098-AB4F-4422-AFD5-CF8B5D53C716}" destId="{B1BD0D97-FF08-A146-B5AE-E9B212D30AA8}" srcOrd="0" destOrd="0" presId="urn:microsoft.com/office/officeart/2005/8/layout/vList2"/>
    <dgm:cxn modelId="{9880FB3F-045A-7349-ABD2-891A5CFAA581}" type="presOf" srcId="{E79FE2DE-104D-403A-AFE5-CAEF64042F86}" destId="{F8849CA9-CE3E-964D-B2B2-93161B38FD43}" srcOrd="0" destOrd="0" presId="urn:microsoft.com/office/officeart/2005/8/layout/vList2"/>
    <dgm:cxn modelId="{A2C9BA51-0FDE-4ADC-A405-531615B1B768}" srcId="{9092D098-AB4F-4422-AFD5-CF8B5D53C716}" destId="{E4D123A3-7C09-42D0-8C90-DD7F759F2AED}" srcOrd="1" destOrd="0" parTransId="{A3B20D74-7B9B-4BCC-A090-344B116A0D86}" sibTransId="{70114070-7CC3-44DB-946F-BB150D6E43AD}"/>
    <dgm:cxn modelId="{60EB327A-61D8-4ECB-AF4F-5E3CA8BF6CDD}" srcId="{9092D098-AB4F-4422-AFD5-CF8B5D53C716}" destId="{05DB6212-2C1A-451F-93D8-C05AF924E19B}" srcOrd="2" destOrd="0" parTransId="{266D883E-1246-46B6-B13F-3F6816803B39}" sibTransId="{3C8732FD-A7B5-47C1-8F74-C195F40707C8}"/>
    <dgm:cxn modelId="{86CB6286-919F-4F5D-B349-030B9741252B}" srcId="{9092D098-AB4F-4422-AFD5-CF8B5D53C716}" destId="{12415204-7BC6-4DB4-882B-AE69D9175106}" srcOrd="3" destOrd="0" parTransId="{CC2C3680-7EAB-42BA-AED3-F8A1AB05982D}" sibTransId="{A83CACCD-ADF9-44CC-A1EB-28E6631BB462}"/>
    <dgm:cxn modelId="{D7B4C2C1-0627-3445-950B-C8C4A91A451A}" type="presOf" srcId="{05DB6212-2C1A-451F-93D8-C05AF924E19B}" destId="{C52923D0-4D55-F542-86A4-572FEB7FDDCC}" srcOrd="0" destOrd="0" presId="urn:microsoft.com/office/officeart/2005/8/layout/vList2"/>
    <dgm:cxn modelId="{1DD365DF-AE1E-6849-9203-E892A994C61B}" type="presOf" srcId="{12415204-7BC6-4DB4-882B-AE69D9175106}" destId="{8B97E853-6CD4-994B-AA9C-788C40C400BA}" srcOrd="0" destOrd="0" presId="urn:microsoft.com/office/officeart/2005/8/layout/vList2"/>
    <dgm:cxn modelId="{BF6F5EF7-B83B-4127-B454-419167ACA00A}" srcId="{9092D098-AB4F-4422-AFD5-CF8B5D53C716}" destId="{E79FE2DE-104D-403A-AFE5-CAEF64042F86}" srcOrd="0" destOrd="0" parTransId="{257570B1-FC69-4662-A588-96ABEA070463}" sibTransId="{FD63C474-E2FD-430E-AAAA-57B77822273B}"/>
    <dgm:cxn modelId="{24917149-28B9-0A41-B64F-7029639E46FF}" type="presParOf" srcId="{B1BD0D97-FF08-A146-B5AE-E9B212D30AA8}" destId="{F8849CA9-CE3E-964D-B2B2-93161B38FD43}" srcOrd="0" destOrd="0" presId="urn:microsoft.com/office/officeart/2005/8/layout/vList2"/>
    <dgm:cxn modelId="{EEF97945-54B2-7044-A96C-90472F2BBCB5}" type="presParOf" srcId="{B1BD0D97-FF08-A146-B5AE-E9B212D30AA8}" destId="{AFE743AB-0ECE-8C40-B3F4-019D50607BF3}" srcOrd="1" destOrd="0" presId="urn:microsoft.com/office/officeart/2005/8/layout/vList2"/>
    <dgm:cxn modelId="{FF2E429A-770D-4040-9EF6-DD2E42CC165B}" type="presParOf" srcId="{B1BD0D97-FF08-A146-B5AE-E9B212D30AA8}" destId="{90045367-A4ED-CC41-A7D4-059E80D62FCA}" srcOrd="2" destOrd="0" presId="urn:microsoft.com/office/officeart/2005/8/layout/vList2"/>
    <dgm:cxn modelId="{A740A75F-A065-CA42-BD27-D9AD4C8C2EED}" type="presParOf" srcId="{B1BD0D97-FF08-A146-B5AE-E9B212D30AA8}" destId="{87231E9D-103A-3F48-92B4-809F5D0EC473}" srcOrd="3" destOrd="0" presId="urn:microsoft.com/office/officeart/2005/8/layout/vList2"/>
    <dgm:cxn modelId="{6BFC6A42-D137-B24F-8232-312260180A01}" type="presParOf" srcId="{B1BD0D97-FF08-A146-B5AE-E9B212D30AA8}" destId="{C52923D0-4D55-F542-86A4-572FEB7FDDCC}" srcOrd="4" destOrd="0" presId="urn:microsoft.com/office/officeart/2005/8/layout/vList2"/>
    <dgm:cxn modelId="{9C9D91A6-2658-994E-A6A4-020EDCFD4385}" type="presParOf" srcId="{B1BD0D97-FF08-A146-B5AE-E9B212D30AA8}" destId="{A7A12CB1-EA8F-4446-811D-E9E508AD3D39}" srcOrd="5" destOrd="0" presId="urn:microsoft.com/office/officeart/2005/8/layout/vList2"/>
    <dgm:cxn modelId="{2041FB82-1C64-0048-99ED-046CA2412B61}" type="presParOf" srcId="{B1BD0D97-FF08-A146-B5AE-E9B212D30AA8}" destId="{8B97E853-6CD4-994B-AA9C-788C40C400B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630B4D-2689-46AB-AA8C-93E8AF4BFF1B}" type="doc">
      <dgm:prSet loTypeId="urn:microsoft.com/office/officeart/2016/7/layout/LinearBlockProcessNumbered" loCatId="process" qsTypeId="urn:microsoft.com/office/officeart/2005/8/quickstyle/simple1" qsCatId="simple" csTypeId="urn:microsoft.com/office/officeart/2005/8/colors/colorful1" csCatId="colorful"/>
      <dgm:spPr/>
      <dgm:t>
        <a:bodyPr/>
        <a:lstStyle/>
        <a:p>
          <a:endParaRPr lang="en-US"/>
        </a:p>
      </dgm:t>
    </dgm:pt>
    <dgm:pt modelId="{63178B03-42D0-4722-A1EA-E20AB325FCA6}">
      <dgm:prSet/>
      <dgm:spPr/>
      <dgm:t>
        <a:bodyPr/>
        <a:lstStyle/>
        <a:p>
          <a:r>
            <a:rPr lang="en-US"/>
            <a:t>Read the article, chapter, or passage that you want to summarize carefully enough to fully understand it. </a:t>
          </a:r>
        </a:p>
      </dgm:t>
    </dgm:pt>
    <dgm:pt modelId="{1CD7B492-C65F-4767-B181-00CE8751FB2B}" type="parTrans" cxnId="{57F9F168-5843-46DD-BB26-FA3E01DA26D0}">
      <dgm:prSet/>
      <dgm:spPr/>
      <dgm:t>
        <a:bodyPr/>
        <a:lstStyle/>
        <a:p>
          <a:endParaRPr lang="en-US"/>
        </a:p>
      </dgm:t>
    </dgm:pt>
    <dgm:pt modelId="{5144493E-EC90-454E-ABB0-603FCA8EC890}" type="sibTrans" cxnId="{57F9F168-5843-46DD-BB26-FA3E01DA26D0}">
      <dgm:prSet phldrT="01" phldr="0"/>
      <dgm:spPr/>
      <dgm:t>
        <a:bodyPr/>
        <a:lstStyle/>
        <a:p>
          <a:r>
            <a:rPr lang="en-US"/>
            <a:t>01</a:t>
          </a:r>
        </a:p>
      </dgm:t>
    </dgm:pt>
    <dgm:pt modelId="{9D5D15EC-0323-4575-9969-4BAD639B6CFD}">
      <dgm:prSet/>
      <dgm:spPr/>
      <dgm:t>
        <a:bodyPr/>
        <a:lstStyle/>
        <a:p>
          <a:r>
            <a:rPr lang="en-US"/>
            <a:t>If there is anything in the passage you do not understand, look it up to make sure you have the proper meaning.</a:t>
          </a:r>
        </a:p>
      </dgm:t>
    </dgm:pt>
    <dgm:pt modelId="{9B436927-D2A2-4222-BFB1-03B67B61AAC1}" type="parTrans" cxnId="{95597DA0-43C2-421D-AC75-99F17B2CD63D}">
      <dgm:prSet/>
      <dgm:spPr/>
      <dgm:t>
        <a:bodyPr/>
        <a:lstStyle/>
        <a:p>
          <a:endParaRPr lang="en-US"/>
        </a:p>
      </dgm:t>
    </dgm:pt>
    <dgm:pt modelId="{850C5CE7-762C-4E1C-9CC7-EDDB29F57ED9}" type="sibTrans" cxnId="{95597DA0-43C2-421D-AC75-99F17B2CD63D}">
      <dgm:prSet phldrT="02" phldr="0"/>
      <dgm:spPr/>
      <dgm:t>
        <a:bodyPr/>
        <a:lstStyle/>
        <a:p>
          <a:r>
            <a:rPr lang="en-US"/>
            <a:t>02</a:t>
          </a:r>
        </a:p>
      </dgm:t>
    </dgm:pt>
    <dgm:pt modelId="{A5991286-31CC-4B44-9F70-5368DB04650B}">
      <dgm:prSet/>
      <dgm:spPr/>
      <dgm:t>
        <a:bodyPr/>
        <a:lstStyle/>
        <a:p>
          <a:r>
            <a:rPr lang="en-US"/>
            <a:t>Make notes on the main points or events.</a:t>
          </a:r>
        </a:p>
      </dgm:t>
    </dgm:pt>
    <dgm:pt modelId="{2A7A6135-15F6-4B7B-97C3-BD83FA3611A7}" type="parTrans" cxnId="{CBD38209-54A8-44C0-81D4-ADA6A7D580AC}">
      <dgm:prSet/>
      <dgm:spPr/>
      <dgm:t>
        <a:bodyPr/>
        <a:lstStyle/>
        <a:p>
          <a:endParaRPr lang="en-US"/>
        </a:p>
      </dgm:t>
    </dgm:pt>
    <dgm:pt modelId="{8C73D0F1-FC8C-4AB2-ACBF-2C686E05EA01}" type="sibTrans" cxnId="{CBD38209-54A8-44C0-81D4-ADA6A7D580AC}">
      <dgm:prSet phldrT="03" phldr="0"/>
      <dgm:spPr/>
      <dgm:t>
        <a:bodyPr/>
        <a:lstStyle/>
        <a:p>
          <a:r>
            <a:rPr lang="en-US"/>
            <a:t>03</a:t>
          </a:r>
        </a:p>
      </dgm:t>
    </dgm:pt>
    <dgm:pt modelId="{6B8C64FF-D375-43F6-A277-C211DA905ADD}">
      <dgm:prSet/>
      <dgm:spPr/>
      <dgm:t>
        <a:bodyPr/>
        <a:lstStyle/>
        <a:p>
          <a:r>
            <a:rPr lang="en-US"/>
            <a:t>Put your notes aside and explain the highlights of the passage in your own words. </a:t>
          </a:r>
        </a:p>
      </dgm:t>
    </dgm:pt>
    <dgm:pt modelId="{A5888481-F1EC-4247-A2F4-B2F3AEC9E07B}" type="parTrans" cxnId="{AB563EBB-8250-49E9-8838-67861842BEEF}">
      <dgm:prSet/>
      <dgm:spPr/>
      <dgm:t>
        <a:bodyPr/>
        <a:lstStyle/>
        <a:p>
          <a:endParaRPr lang="en-US"/>
        </a:p>
      </dgm:t>
    </dgm:pt>
    <dgm:pt modelId="{38FCD6FE-5CD1-49B5-86A6-CF0601BBD36F}" type="sibTrans" cxnId="{AB563EBB-8250-49E9-8838-67861842BEEF}">
      <dgm:prSet phldrT="04" phldr="0"/>
      <dgm:spPr/>
      <dgm:t>
        <a:bodyPr/>
        <a:lstStyle/>
        <a:p>
          <a:r>
            <a:rPr lang="en-US"/>
            <a:t>04</a:t>
          </a:r>
        </a:p>
      </dgm:t>
    </dgm:pt>
    <dgm:pt modelId="{8A884C5A-77BB-2349-A036-B341D760D4D0}" type="pres">
      <dgm:prSet presAssocID="{14630B4D-2689-46AB-AA8C-93E8AF4BFF1B}" presName="Name0" presStyleCnt="0">
        <dgm:presLayoutVars>
          <dgm:animLvl val="lvl"/>
          <dgm:resizeHandles val="exact"/>
        </dgm:presLayoutVars>
      </dgm:prSet>
      <dgm:spPr/>
    </dgm:pt>
    <dgm:pt modelId="{4B770178-F3C2-6B44-81CC-E4298061A401}" type="pres">
      <dgm:prSet presAssocID="{63178B03-42D0-4722-A1EA-E20AB325FCA6}" presName="compositeNode" presStyleCnt="0">
        <dgm:presLayoutVars>
          <dgm:bulletEnabled val="1"/>
        </dgm:presLayoutVars>
      </dgm:prSet>
      <dgm:spPr/>
    </dgm:pt>
    <dgm:pt modelId="{B1C58D70-1F2D-7D4E-B8B0-0B0C37BA9EA9}" type="pres">
      <dgm:prSet presAssocID="{63178B03-42D0-4722-A1EA-E20AB325FCA6}" presName="bgRect" presStyleLbl="alignNode1" presStyleIdx="0" presStyleCnt="4"/>
      <dgm:spPr/>
    </dgm:pt>
    <dgm:pt modelId="{37067DDC-640C-9849-92B7-E1CF0125372A}" type="pres">
      <dgm:prSet presAssocID="{5144493E-EC90-454E-ABB0-603FCA8EC890}" presName="sibTransNodeRect" presStyleLbl="alignNode1" presStyleIdx="0" presStyleCnt="4">
        <dgm:presLayoutVars>
          <dgm:chMax val="0"/>
          <dgm:bulletEnabled val="1"/>
        </dgm:presLayoutVars>
      </dgm:prSet>
      <dgm:spPr/>
    </dgm:pt>
    <dgm:pt modelId="{F58BE200-639F-5743-99B4-47FA4120B9AA}" type="pres">
      <dgm:prSet presAssocID="{63178B03-42D0-4722-A1EA-E20AB325FCA6}" presName="nodeRect" presStyleLbl="alignNode1" presStyleIdx="0" presStyleCnt="4">
        <dgm:presLayoutVars>
          <dgm:bulletEnabled val="1"/>
        </dgm:presLayoutVars>
      </dgm:prSet>
      <dgm:spPr/>
    </dgm:pt>
    <dgm:pt modelId="{10AFC03E-EDC4-3348-BE9D-0A01B1025C67}" type="pres">
      <dgm:prSet presAssocID="{5144493E-EC90-454E-ABB0-603FCA8EC890}" presName="sibTrans" presStyleCnt="0"/>
      <dgm:spPr/>
    </dgm:pt>
    <dgm:pt modelId="{52E6907F-CFFA-214A-BAE1-968D07D76431}" type="pres">
      <dgm:prSet presAssocID="{9D5D15EC-0323-4575-9969-4BAD639B6CFD}" presName="compositeNode" presStyleCnt="0">
        <dgm:presLayoutVars>
          <dgm:bulletEnabled val="1"/>
        </dgm:presLayoutVars>
      </dgm:prSet>
      <dgm:spPr/>
    </dgm:pt>
    <dgm:pt modelId="{398B0FC6-79E7-9448-BDCF-1EC7C67C1DAE}" type="pres">
      <dgm:prSet presAssocID="{9D5D15EC-0323-4575-9969-4BAD639B6CFD}" presName="bgRect" presStyleLbl="alignNode1" presStyleIdx="1" presStyleCnt="4"/>
      <dgm:spPr/>
    </dgm:pt>
    <dgm:pt modelId="{50625F47-9C8C-6246-94C9-50CCC35157F3}" type="pres">
      <dgm:prSet presAssocID="{850C5CE7-762C-4E1C-9CC7-EDDB29F57ED9}" presName="sibTransNodeRect" presStyleLbl="alignNode1" presStyleIdx="1" presStyleCnt="4">
        <dgm:presLayoutVars>
          <dgm:chMax val="0"/>
          <dgm:bulletEnabled val="1"/>
        </dgm:presLayoutVars>
      </dgm:prSet>
      <dgm:spPr/>
    </dgm:pt>
    <dgm:pt modelId="{AB4ECD9E-915F-3D49-9893-82915C35A053}" type="pres">
      <dgm:prSet presAssocID="{9D5D15EC-0323-4575-9969-4BAD639B6CFD}" presName="nodeRect" presStyleLbl="alignNode1" presStyleIdx="1" presStyleCnt="4">
        <dgm:presLayoutVars>
          <dgm:bulletEnabled val="1"/>
        </dgm:presLayoutVars>
      </dgm:prSet>
      <dgm:spPr/>
    </dgm:pt>
    <dgm:pt modelId="{306A8786-EE45-6A4B-8600-156942E5CA2D}" type="pres">
      <dgm:prSet presAssocID="{850C5CE7-762C-4E1C-9CC7-EDDB29F57ED9}" presName="sibTrans" presStyleCnt="0"/>
      <dgm:spPr/>
    </dgm:pt>
    <dgm:pt modelId="{4F77A095-DCD5-B145-8423-3CBAA753CA78}" type="pres">
      <dgm:prSet presAssocID="{A5991286-31CC-4B44-9F70-5368DB04650B}" presName="compositeNode" presStyleCnt="0">
        <dgm:presLayoutVars>
          <dgm:bulletEnabled val="1"/>
        </dgm:presLayoutVars>
      </dgm:prSet>
      <dgm:spPr/>
    </dgm:pt>
    <dgm:pt modelId="{5277008C-2795-1246-93A7-B071A5E5C3D3}" type="pres">
      <dgm:prSet presAssocID="{A5991286-31CC-4B44-9F70-5368DB04650B}" presName="bgRect" presStyleLbl="alignNode1" presStyleIdx="2" presStyleCnt="4"/>
      <dgm:spPr/>
    </dgm:pt>
    <dgm:pt modelId="{21E58F58-EF7F-0D41-A046-DF244BBB6F99}" type="pres">
      <dgm:prSet presAssocID="{8C73D0F1-FC8C-4AB2-ACBF-2C686E05EA01}" presName="sibTransNodeRect" presStyleLbl="alignNode1" presStyleIdx="2" presStyleCnt="4">
        <dgm:presLayoutVars>
          <dgm:chMax val="0"/>
          <dgm:bulletEnabled val="1"/>
        </dgm:presLayoutVars>
      </dgm:prSet>
      <dgm:spPr/>
    </dgm:pt>
    <dgm:pt modelId="{2610F240-480B-D64A-B22B-00B8C9B7A42D}" type="pres">
      <dgm:prSet presAssocID="{A5991286-31CC-4B44-9F70-5368DB04650B}" presName="nodeRect" presStyleLbl="alignNode1" presStyleIdx="2" presStyleCnt="4">
        <dgm:presLayoutVars>
          <dgm:bulletEnabled val="1"/>
        </dgm:presLayoutVars>
      </dgm:prSet>
      <dgm:spPr/>
    </dgm:pt>
    <dgm:pt modelId="{BEBBE02E-6E18-6D47-9F8E-3A214B3B0D42}" type="pres">
      <dgm:prSet presAssocID="{8C73D0F1-FC8C-4AB2-ACBF-2C686E05EA01}" presName="sibTrans" presStyleCnt="0"/>
      <dgm:spPr/>
    </dgm:pt>
    <dgm:pt modelId="{05424C12-1076-214A-B110-E3B68036856E}" type="pres">
      <dgm:prSet presAssocID="{6B8C64FF-D375-43F6-A277-C211DA905ADD}" presName="compositeNode" presStyleCnt="0">
        <dgm:presLayoutVars>
          <dgm:bulletEnabled val="1"/>
        </dgm:presLayoutVars>
      </dgm:prSet>
      <dgm:spPr/>
    </dgm:pt>
    <dgm:pt modelId="{A882CA2B-7CBC-0B4E-8034-F97E91D62E69}" type="pres">
      <dgm:prSet presAssocID="{6B8C64FF-D375-43F6-A277-C211DA905ADD}" presName="bgRect" presStyleLbl="alignNode1" presStyleIdx="3" presStyleCnt="4"/>
      <dgm:spPr/>
    </dgm:pt>
    <dgm:pt modelId="{8D18668A-2028-C242-8196-51CCF8A845F9}" type="pres">
      <dgm:prSet presAssocID="{38FCD6FE-5CD1-49B5-86A6-CF0601BBD36F}" presName="sibTransNodeRect" presStyleLbl="alignNode1" presStyleIdx="3" presStyleCnt="4">
        <dgm:presLayoutVars>
          <dgm:chMax val="0"/>
          <dgm:bulletEnabled val="1"/>
        </dgm:presLayoutVars>
      </dgm:prSet>
      <dgm:spPr/>
    </dgm:pt>
    <dgm:pt modelId="{EEBBEEE6-9CB5-C24D-9781-29EDFEF7E044}" type="pres">
      <dgm:prSet presAssocID="{6B8C64FF-D375-43F6-A277-C211DA905ADD}" presName="nodeRect" presStyleLbl="alignNode1" presStyleIdx="3" presStyleCnt="4">
        <dgm:presLayoutVars>
          <dgm:bulletEnabled val="1"/>
        </dgm:presLayoutVars>
      </dgm:prSet>
      <dgm:spPr/>
    </dgm:pt>
  </dgm:ptLst>
  <dgm:cxnLst>
    <dgm:cxn modelId="{CBD38209-54A8-44C0-81D4-ADA6A7D580AC}" srcId="{14630B4D-2689-46AB-AA8C-93E8AF4BFF1B}" destId="{A5991286-31CC-4B44-9F70-5368DB04650B}" srcOrd="2" destOrd="0" parTransId="{2A7A6135-15F6-4B7B-97C3-BD83FA3611A7}" sibTransId="{8C73D0F1-FC8C-4AB2-ACBF-2C686E05EA01}"/>
    <dgm:cxn modelId="{759D3911-6341-4649-B695-546AF849D822}" type="presOf" srcId="{6B8C64FF-D375-43F6-A277-C211DA905ADD}" destId="{A882CA2B-7CBC-0B4E-8034-F97E91D62E69}" srcOrd="0" destOrd="0" presId="urn:microsoft.com/office/officeart/2016/7/layout/LinearBlockProcessNumbered"/>
    <dgm:cxn modelId="{6152AD36-3978-0947-8E45-B04665363C41}" type="presOf" srcId="{63178B03-42D0-4722-A1EA-E20AB325FCA6}" destId="{F58BE200-639F-5743-99B4-47FA4120B9AA}" srcOrd="1" destOrd="0" presId="urn:microsoft.com/office/officeart/2016/7/layout/LinearBlockProcessNumbered"/>
    <dgm:cxn modelId="{AB69795F-B597-8E49-86F4-B6D464E39581}" type="presOf" srcId="{9D5D15EC-0323-4575-9969-4BAD639B6CFD}" destId="{398B0FC6-79E7-9448-BDCF-1EC7C67C1DAE}" srcOrd="0" destOrd="0" presId="urn:microsoft.com/office/officeart/2016/7/layout/LinearBlockProcessNumbered"/>
    <dgm:cxn modelId="{A62BB268-0B01-D04E-8368-C995C63477C1}" type="presOf" srcId="{6B8C64FF-D375-43F6-A277-C211DA905ADD}" destId="{EEBBEEE6-9CB5-C24D-9781-29EDFEF7E044}" srcOrd="1" destOrd="0" presId="urn:microsoft.com/office/officeart/2016/7/layout/LinearBlockProcessNumbered"/>
    <dgm:cxn modelId="{57F9F168-5843-46DD-BB26-FA3E01DA26D0}" srcId="{14630B4D-2689-46AB-AA8C-93E8AF4BFF1B}" destId="{63178B03-42D0-4722-A1EA-E20AB325FCA6}" srcOrd="0" destOrd="0" parTransId="{1CD7B492-C65F-4767-B181-00CE8751FB2B}" sibTransId="{5144493E-EC90-454E-ABB0-603FCA8EC890}"/>
    <dgm:cxn modelId="{6826B86D-4152-7F4F-A655-95725A785B48}" type="presOf" srcId="{38FCD6FE-5CD1-49B5-86A6-CF0601BBD36F}" destId="{8D18668A-2028-C242-8196-51CCF8A845F9}" srcOrd="0" destOrd="0" presId="urn:microsoft.com/office/officeart/2016/7/layout/LinearBlockProcessNumbered"/>
    <dgm:cxn modelId="{7F573A6E-B915-7E4E-9E0D-D2919C0D9D9E}" type="presOf" srcId="{14630B4D-2689-46AB-AA8C-93E8AF4BFF1B}" destId="{8A884C5A-77BB-2349-A036-B341D760D4D0}" srcOrd="0" destOrd="0" presId="urn:microsoft.com/office/officeart/2016/7/layout/LinearBlockProcessNumbered"/>
    <dgm:cxn modelId="{95597DA0-43C2-421D-AC75-99F17B2CD63D}" srcId="{14630B4D-2689-46AB-AA8C-93E8AF4BFF1B}" destId="{9D5D15EC-0323-4575-9969-4BAD639B6CFD}" srcOrd="1" destOrd="0" parTransId="{9B436927-D2A2-4222-BFB1-03B67B61AAC1}" sibTransId="{850C5CE7-762C-4E1C-9CC7-EDDB29F57ED9}"/>
    <dgm:cxn modelId="{E1D449A7-86CA-C048-8520-6AD0EDFBC55C}" type="presOf" srcId="{8C73D0F1-FC8C-4AB2-ACBF-2C686E05EA01}" destId="{21E58F58-EF7F-0D41-A046-DF244BBB6F99}" srcOrd="0" destOrd="0" presId="urn:microsoft.com/office/officeart/2016/7/layout/LinearBlockProcessNumbered"/>
    <dgm:cxn modelId="{93D0C2A9-4A4B-B34E-8B78-DAF8E03AE526}" type="presOf" srcId="{63178B03-42D0-4722-A1EA-E20AB325FCA6}" destId="{B1C58D70-1F2D-7D4E-B8B0-0B0C37BA9EA9}" srcOrd="0" destOrd="0" presId="urn:microsoft.com/office/officeart/2016/7/layout/LinearBlockProcessNumbered"/>
    <dgm:cxn modelId="{5B38D3B0-B1A7-AD48-BB22-22EF5BB84BF2}" type="presOf" srcId="{5144493E-EC90-454E-ABB0-603FCA8EC890}" destId="{37067DDC-640C-9849-92B7-E1CF0125372A}" srcOrd="0" destOrd="0" presId="urn:microsoft.com/office/officeart/2016/7/layout/LinearBlockProcessNumbered"/>
    <dgm:cxn modelId="{D3F976BA-4141-B247-AD47-D36E56588921}" type="presOf" srcId="{9D5D15EC-0323-4575-9969-4BAD639B6CFD}" destId="{AB4ECD9E-915F-3D49-9893-82915C35A053}" srcOrd="1" destOrd="0" presId="urn:microsoft.com/office/officeart/2016/7/layout/LinearBlockProcessNumbered"/>
    <dgm:cxn modelId="{AB563EBB-8250-49E9-8838-67861842BEEF}" srcId="{14630B4D-2689-46AB-AA8C-93E8AF4BFF1B}" destId="{6B8C64FF-D375-43F6-A277-C211DA905ADD}" srcOrd="3" destOrd="0" parTransId="{A5888481-F1EC-4247-A2F4-B2F3AEC9E07B}" sibTransId="{38FCD6FE-5CD1-49B5-86A6-CF0601BBD36F}"/>
    <dgm:cxn modelId="{1EC21AC2-423C-5C45-AF8D-71E3C2C68C4D}" type="presOf" srcId="{A5991286-31CC-4B44-9F70-5368DB04650B}" destId="{5277008C-2795-1246-93A7-B071A5E5C3D3}" srcOrd="0" destOrd="0" presId="urn:microsoft.com/office/officeart/2016/7/layout/LinearBlockProcessNumbered"/>
    <dgm:cxn modelId="{C08692E0-A6C9-624D-862B-EB56159D0BA0}" type="presOf" srcId="{850C5CE7-762C-4E1C-9CC7-EDDB29F57ED9}" destId="{50625F47-9C8C-6246-94C9-50CCC35157F3}" srcOrd="0" destOrd="0" presId="urn:microsoft.com/office/officeart/2016/7/layout/LinearBlockProcessNumbered"/>
    <dgm:cxn modelId="{24B779EB-2557-3540-A01C-02E133791B9A}" type="presOf" srcId="{A5991286-31CC-4B44-9F70-5368DB04650B}" destId="{2610F240-480B-D64A-B22B-00B8C9B7A42D}" srcOrd="1" destOrd="0" presId="urn:microsoft.com/office/officeart/2016/7/layout/LinearBlockProcessNumbered"/>
    <dgm:cxn modelId="{315B7E0A-72CD-3B4A-A5E9-CB8202487CF4}" type="presParOf" srcId="{8A884C5A-77BB-2349-A036-B341D760D4D0}" destId="{4B770178-F3C2-6B44-81CC-E4298061A401}" srcOrd="0" destOrd="0" presId="urn:microsoft.com/office/officeart/2016/7/layout/LinearBlockProcessNumbered"/>
    <dgm:cxn modelId="{E69BEBCE-EC1F-D347-9892-E3587F796BA4}" type="presParOf" srcId="{4B770178-F3C2-6B44-81CC-E4298061A401}" destId="{B1C58D70-1F2D-7D4E-B8B0-0B0C37BA9EA9}" srcOrd="0" destOrd="0" presId="urn:microsoft.com/office/officeart/2016/7/layout/LinearBlockProcessNumbered"/>
    <dgm:cxn modelId="{CFD03D74-DD97-874D-A12C-5B512E04CFB2}" type="presParOf" srcId="{4B770178-F3C2-6B44-81CC-E4298061A401}" destId="{37067DDC-640C-9849-92B7-E1CF0125372A}" srcOrd="1" destOrd="0" presId="urn:microsoft.com/office/officeart/2016/7/layout/LinearBlockProcessNumbered"/>
    <dgm:cxn modelId="{6F2470E3-3168-4E4B-9079-17B545660DA3}" type="presParOf" srcId="{4B770178-F3C2-6B44-81CC-E4298061A401}" destId="{F58BE200-639F-5743-99B4-47FA4120B9AA}" srcOrd="2" destOrd="0" presId="urn:microsoft.com/office/officeart/2016/7/layout/LinearBlockProcessNumbered"/>
    <dgm:cxn modelId="{98D1CFA3-75FA-6E4C-A58A-836C3E304828}" type="presParOf" srcId="{8A884C5A-77BB-2349-A036-B341D760D4D0}" destId="{10AFC03E-EDC4-3348-BE9D-0A01B1025C67}" srcOrd="1" destOrd="0" presId="urn:microsoft.com/office/officeart/2016/7/layout/LinearBlockProcessNumbered"/>
    <dgm:cxn modelId="{98B1E90C-4029-5644-BBC2-80C7900860FE}" type="presParOf" srcId="{8A884C5A-77BB-2349-A036-B341D760D4D0}" destId="{52E6907F-CFFA-214A-BAE1-968D07D76431}" srcOrd="2" destOrd="0" presId="urn:microsoft.com/office/officeart/2016/7/layout/LinearBlockProcessNumbered"/>
    <dgm:cxn modelId="{D0D791BC-F5EB-6A45-B0F6-3B56689C6C4E}" type="presParOf" srcId="{52E6907F-CFFA-214A-BAE1-968D07D76431}" destId="{398B0FC6-79E7-9448-BDCF-1EC7C67C1DAE}" srcOrd="0" destOrd="0" presId="urn:microsoft.com/office/officeart/2016/7/layout/LinearBlockProcessNumbered"/>
    <dgm:cxn modelId="{B26F64E2-45DF-3F41-A542-4CF494CDEC36}" type="presParOf" srcId="{52E6907F-CFFA-214A-BAE1-968D07D76431}" destId="{50625F47-9C8C-6246-94C9-50CCC35157F3}" srcOrd="1" destOrd="0" presId="urn:microsoft.com/office/officeart/2016/7/layout/LinearBlockProcessNumbered"/>
    <dgm:cxn modelId="{D16B1A2D-AE2E-BE4F-955D-6FA295E3B434}" type="presParOf" srcId="{52E6907F-CFFA-214A-BAE1-968D07D76431}" destId="{AB4ECD9E-915F-3D49-9893-82915C35A053}" srcOrd="2" destOrd="0" presId="urn:microsoft.com/office/officeart/2016/7/layout/LinearBlockProcessNumbered"/>
    <dgm:cxn modelId="{8DB74B72-7191-9C47-A942-6B2668135BE3}" type="presParOf" srcId="{8A884C5A-77BB-2349-A036-B341D760D4D0}" destId="{306A8786-EE45-6A4B-8600-156942E5CA2D}" srcOrd="3" destOrd="0" presId="urn:microsoft.com/office/officeart/2016/7/layout/LinearBlockProcessNumbered"/>
    <dgm:cxn modelId="{E6EEAB76-8C46-DF45-B20A-300D53974A44}" type="presParOf" srcId="{8A884C5A-77BB-2349-A036-B341D760D4D0}" destId="{4F77A095-DCD5-B145-8423-3CBAA753CA78}" srcOrd="4" destOrd="0" presId="urn:microsoft.com/office/officeart/2016/7/layout/LinearBlockProcessNumbered"/>
    <dgm:cxn modelId="{84E23E53-7436-264E-A566-8EF9F1E2C20E}" type="presParOf" srcId="{4F77A095-DCD5-B145-8423-3CBAA753CA78}" destId="{5277008C-2795-1246-93A7-B071A5E5C3D3}" srcOrd="0" destOrd="0" presId="urn:microsoft.com/office/officeart/2016/7/layout/LinearBlockProcessNumbered"/>
    <dgm:cxn modelId="{DA16CAE8-1B93-8346-9D95-A058B90EE0EC}" type="presParOf" srcId="{4F77A095-DCD5-B145-8423-3CBAA753CA78}" destId="{21E58F58-EF7F-0D41-A046-DF244BBB6F99}" srcOrd="1" destOrd="0" presId="urn:microsoft.com/office/officeart/2016/7/layout/LinearBlockProcessNumbered"/>
    <dgm:cxn modelId="{4A205459-0B41-0C45-BF1A-3BD9A124B78D}" type="presParOf" srcId="{4F77A095-DCD5-B145-8423-3CBAA753CA78}" destId="{2610F240-480B-D64A-B22B-00B8C9B7A42D}" srcOrd="2" destOrd="0" presId="urn:microsoft.com/office/officeart/2016/7/layout/LinearBlockProcessNumbered"/>
    <dgm:cxn modelId="{7CEC7FD3-D3C0-1E47-8ECA-93790D793193}" type="presParOf" srcId="{8A884C5A-77BB-2349-A036-B341D760D4D0}" destId="{BEBBE02E-6E18-6D47-9F8E-3A214B3B0D42}" srcOrd="5" destOrd="0" presId="urn:microsoft.com/office/officeart/2016/7/layout/LinearBlockProcessNumbered"/>
    <dgm:cxn modelId="{6F6A450C-434F-5246-B077-4FF6A5B32718}" type="presParOf" srcId="{8A884C5A-77BB-2349-A036-B341D760D4D0}" destId="{05424C12-1076-214A-B110-E3B68036856E}" srcOrd="6" destOrd="0" presId="urn:microsoft.com/office/officeart/2016/7/layout/LinearBlockProcessNumbered"/>
    <dgm:cxn modelId="{199DA05C-5E3D-F14E-8AE3-26D9FCFFCB6E}" type="presParOf" srcId="{05424C12-1076-214A-B110-E3B68036856E}" destId="{A882CA2B-7CBC-0B4E-8034-F97E91D62E69}" srcOrd="0" destOrd="0" presId="urn:microsoft.com/office/officeart/2016/7/layout/LinearBlockProcessNumbered"/>
    <dgm:cxn modelId="{A8003140-2510-C84C-A77C-67DEA4C4FED1}" type="presParOf" srcId="{05424C12-1076-214A-B110-E3B68036856E}" destId="{8D18668A-2028-C242-8196-51CCF8A845F9}" srcOrd="1" destOrd="0" presId="urn:microsoft.com/office/officeart/2016/7/layout/LinearBlockProcessNumbered"/>
    <dgm:cxn modelId="{DD7D3A36-1956-8E48-AA3E-7B0572D312E2}" type="presParOf" srcId="{05424C12-1076-214A-B110-E3B68036856E}" destId="{EEBBEEE6-9CB5-C24D-9781-29EDFEF7E044}"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94151-FF18-4D42-9624-2230180C641B}">
      <dsp:nvSpPr>
        <dsp:cNvPr id="0" name=""/>
        <dsp:cNvSpPr/>
      </dsp:nvSpPr>
      <dsp:spPr>
        <a:xfrm>
          <a:off x="0" y="3184858"/>
          <a:ext cx="6151562" cy="208961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Paraphrases are usually about the same length as the passages they reword. A paraphrase takes a small amount of text and presents the same meaning in about the same length but in new words. </a:t>
          </a:r>
        </a:p>
      </dsp:txBody>
      <dsp:txXfrm>
        <a:off x="0" y="3184858"/>
        <a:ext cx="6151562" cy="2089611"/>
      </dsp:txXfrm>
    </dsp:sp>
    <dsp:sp modelId="{C3ACCE34-F716-2C4A-8926-AFD2DE37CE64}">
      <dsp:nvSpPr>
        <dsp:cNvPr id="0" name=""/>
        <dsp:cNvSpPr/>
      </dsp:nvSpPr>
      <dsp:spPr>
        <a:xfrm rot="10800000">
          <a:off x="0" y="2379"/>
          <a:ext cx="6151562" cy="3213823"/>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Summaries are shorter than the passages they reword, but because they are usually used for longer works, the summary itself will be longer than a typical paraphrase. A summary might explain a whole article in one paragraph by just explaining the highlights. </a:t>
          </a:r>
        </a:p>
      </dsp:txBody>
      <dsp:txXfrm rot="10800000">
        <a:off x="0" y="2379"/>
        <a:ext cx="6151562" cy="2088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9CA9-CE3E-964D-B2B2-93161B38FD43}">
      <dsp:nvSpPr>
        <dsp:cNvPr id="0" name=""/>
        <dsp:cNvSpPr/>
      </dsp:nvSpPr>
      <dsp:spPr>
        <a:xfrm>
          <a:off x="0" y="32854"/>
          <a:ext cx="5607050" cy="1167952"/>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To cite experts while still writing your own paper rather than just collecting quotes.</a:t>
          </a:r>
        </a:p>
      </dsp:txBody>
      <dsp:txXfrm>
        <a:off x="57015" y="89869"/>
        <a:ext cx="5493020" cy="1053922"/>
      </dsp:txXfrm>
    </dsp:sp>
    <dsp:sp modelId="{90045367-A4ED-CC41-A7D4-059E80D62FCA}">
      <dsp:nvSpPr>
        <dsp:cNvPr id="0" name=""/>
        <dsp:cNvSpPr/>
      </dsp:nvSpPr>
      <dsp:spPr>
        <a:xfrm>
          <a:off x="0" y="1264167"/>
          <a:ext cx="5607050" cy="1167952"/>
        </a:xfrm>
        <a:prstGeom prst="round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To interpret complicated information in a form easier for your readers to process.</a:t>
          </a:r>
        </a:p>
      </dsp:txBody>
      <dsp:txXfrm>
        <a:off x="57015" y="1321182"/>
        <a:ext cx="5493020" cy="1053922"/>
      </dsp:txXfrm>
    </dsp:sp>
    <dsp:sp modelId="{C52923D0-4D55-F542-86A4-572FEB7FDDCC}">
      <dsp:nvSpPr>
        <dsp:cNvPr id="0" name=""/>
        <dsp:cNvSpPr/>
      </dsp:nvSpPr>
      <dsp:spPr>
        <a:xfrm>
          <a:off x="0" y="2495479"/>
          <a:ext cx="5607050" cy="1167952"/>
        </a:xfrm>
        <a:prstGeom prst="round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To provide a sense of continuity and flow in your essay by keeping most of the essay in your own writing style. </a:t>
          </a:r>
        </a:p>
      </dsp:txBody>
      <dsp:txXfrm>
        <a:off x="57015" y="2552494"/>
        <a:ext cx="5493020" cy="1053922"/>
      </dsp:txXfrm>
    </dsp:sp>
    <dsp:sp modelId="{8B97E853-6CD4-994B-AA9C-788C40C400BA}">
      <dsp:nvSpPr>
        <dsp:cNvPr id="0" name=""/>
        <dsp:cNvSpPr/>
      </dsp:nvSpPr>
      <dsp:spPr>
        <a:xfrm>
          <a:off x="0" y="3726792"/>
          <a:ext cx="5607050" cy="1167952"/>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To shorten (by summarizing) lengthy details into a smaller word count that more easily fits into your essay.</a:t>
          </a:r>
        </a:p>
      </dsp:txBody>
      <dsp:txXfrm>
        <a:off x="57015" y="3783807"/>
        <a:ext cx="5493020" cy="1053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58D70-1F2D-7D4E-B8B0-0B0C37BA9EA9}">
      <dsp:nvSpPr>
        <dsp:cNvPr id="0" name=""/>
        <dsp:cNvSpPr/>
      </dsp:nvSpPr>
      <dsp:spPr>
        <a:xfrm>
          <a:off x="200" y="101817"/>
          <a:ext cx="2420094" cy="290411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52" tIns="0" rIns="239052" bIns="330200" numCol="1" spcCol="1270" anchor="t" anchorCtr="0">
          <a:noAutofit/>
        </a:bodyPr>
        <a:lstStyle/>
        <a:p>
          <a:pPr marL="0" lvl="0" indent="0" algn="l" defTabSz="755650">
            <a:lnSpc>
              <a:spcPct val="90000"/>
            </a:lnSpc>
            <a:spcBef>
              <a:spcPct val="0"/>
            </a:spcBef>
            <a:spcAft>
              <a:spcPct val="35000"/>
            </a:spcAft>
            <a:buNone/>
          </a:pPr>
          <a:r>
            <a:rPr lang="en-US" sz="1700" kern="1200"/>
            <a:t>Read the article, chapter, or passage that you want to summarize carefully enough to fully understand it. </a:t>
          </a:r>
        </a:p>
      </dsp:txBody>
      <dsp:txXfrm>
        <a:off x="200" y="1263462"/>
        <a:ext cx="2420094" cy="1742467"/>
      </dsp:txXfrm>
    </dsp:sp>
    <dsp:sp modelId="{37067DDC-640C-9849-92B7-E1CF0125372A}">
      <dsp:nvSpPr>
        <dsp:cNvPr id="0" name=""/>
        <dsp:cNvSpPr/>
      </dsp:nvSpPr>
      <dsp:spPr>
        <a:xfrm>
          <a:off x="200" y="101817"/>
          <a:ext cx="2420094" cy="1161645"/>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9052" tIns="165100" rIns="239052" bIns="165100" numCol="1" spcCol="1270" anchor="ctr" anchorCtr="0">
          <a:noAutofit/>
        </a:bodyPr>
        <a:lstStyle/>
        <a:p>
          <a:pPr marL="0" lvl="0" indent="0" algn="l" defTabSz="2755900">
            <a:lnSpc>
              <a:spcPct val="90000"/>
            </a:lnSpc>
            <a:spcBef>
              <a:spcPct val="0"/>
            </a:spcBef>
            <a:spcAft>
              <a:spcPct val="35000"/>
            </a:spcAft>
            <a:buNone/>
          </a:pPr>
          <a:r>
            <a:rPr lang="en-US" sz="6200" kern="1200"/>
            <a:t>01</a:t>
          </a:r>
        </a:p>
      </dsp:txBody>
      <dsp:txXfrm>
        <a:off x="200" y="101817"/>
        <a:ext cx="2420094" cy="1161645"/>
      </dsp:txXfrm>
    </dsp:sp>
    <dsp:sp modelId="{398B0FC6-79E7-9448-BDCF-1EC7C67C1DAE}">
      <dsp:nvSpPr>
        <dsp:cNvPr id="0" name=""/>
        <dsp:cNvSpPr/>
      </dsp:nvSpPr>
      <dsp:spPr>
        <a:xfrm>
          <a:off x="2613902" y="101817"/>
          <a:ext cx="2420094" cy="290411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52" tIns="0" rIns="239052" bIns="330200" numCol="1" spcCol="1270" anchor="t" anchorCtr="0">
          <a:noAutofit/>
        </a:bodyPr>
        <a:lstStyle/>
        <a:p>
          <a:pPr marL="0" lvl="0" indent="0" algn="l" defTabSz="755650">
            <a:lnSpc>
              <a:spcPct val="90000"/>
            </a:lnSpc>
            <a:spcBef>
              <a:spcPct val="0"/>
            </a:spcBef>
            <a:spcAft>
              <a:spcPct val="35000"/>
            </a:spcAft>
            <a:buNone/>
          </a:pPr>
          <a:r>
            <a:rPr lang="en-US" sz="1700" kern="1200"/>
            <a:t>If there is anything in the passage you do not understand, look it up to make sure you have the proper meaning.</a:t>
          </a:r>
        </a:p>
      </dsp:txBody>
      <dsp:txXfrm>
        <a:off x="2613902" y="1263462"/>
        <a:ext cx="2420094" cy="1742467"/>
      </dsp:txXfrm>
    </dsp:sp>
    <dsp:sp modelId="{50625F47-9C8C-6246-94C9-50CCC35157F3}">
      <dsp:nvSpPr>
        <dsp:cNvPr id="0" name=""/>
        <dsp:cNvSpPr/>
      </dsp:nvSpPr>
      <dsp:spPr>
        <a:xfrm>
          <a:off x="2613902" y="101817"/>
          <a:ext cx="2420094" cy="1161645"/>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9052" tIns="165100" rIns="239052" bIns="165100" numCol="1" spcCol="1270" anchor="ctr" anchorCtr="0">
          <a:noAutofit/>
        </a:bodyPr>
        <a:lstStyle/>
        <a:p>
          <a:pPr marL="0" lvl="0" indent="0" algn="l" defTabSz="2755900">
            <a:lnSpc>
              <a:spcPct val="90000"/>
            </a:lnSpc>
            <a:spcBef>
              <a:spcPct val="0"/>
            </a:spcBef>
            <a:spcAft>
              <a:spcPct val="35000"/>
            </a:spcAft>
            <a:buNone/>
          </a:pPr>
          <a:r>
            <a:rPr lang="en-US" sz="6200" kern="1200"/>
            <a:t>02</a:t>
          </a:r>
        </a:p>
      </dsp:txBody>
      <dsp:txXfrm>
        <a:off x="2613902" y="101817"/>
        <a:ext cx="2420094" cy="1161645"/>
      </dsp:txXfrm>
    </dsp:sp>
    <dsp:sp modelId="{5277008C-2795-1246-93A7-B071A5E5C3D3}">
      <dsp:nvSpPr>
        <dsp:cNvPr id="0" name=""/>
        <dsp:cNvSpPr/>
      </dsp:nvSpPr>
      <dsp:spPr>
        <a:xfrm>
          <a:off x="5227603" y="101817"/>
          <a:ext cx="2420094" cy="290411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52" tIns="0" rIns="239052" bIns="330200" numCol="1" spcCol="1270" anchor="t" anchorCtr="0">
          <a:noAutofit/>
        </a:bodyPr>
        <a:lstStyle/>
        <a:p>
          <a:pPr marL="0" lvl="0" indent="0" algn="l" defTabSz="755650">
            <a:lnSpc>
              <a:spcPct val="90000"/>
            </a:lnSpc>
            <a:spcBef>
              <a:spcPct val="0"/>
            </a:spcBef>
            <a:spcAft>
              <a:spcPct val="35000"/>
            </a:spcAft>
            <a:buNone/>
          </a:pPr>
          <a:r>
            <a:rPr lang="en-US" sz="1700" kern="1200"/>
            <a:t>Make notes on the main points or events.</a:t>
          </a:r>
        </a:p>
      </dsp:txBody>
      <dsp:txXfrm>
        <a:off x="5227603" y="1263462"/>
        <a:ext cx="2420094" cy="1742467"/>
      </dsp:txXfrm>
    </dsp:sp>
    <dsp:sp modelId="{21E58F58-EF7F-0D41-A046-DF244BBB6F99}">
      <dsp:nvSpPr>
        <dsp:cNvPr id="0" name=""/>
        <dsp:cNvSpPr/>
      </dsp:nvSpPr>
      <dsp:spPr>
        <a:xfrm>
          <a:off x="5227603" y="101817"/>
          <a:ext cx="2420094" cy="1161645"/>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9052" tIns="165100" rIns="239052" bIns="165100" numCol="1" spcCol="1270" anchor="ctr" anchorCtr="0">
          <a:noAutofit/>
        </a:bodyPr>
        <a:lstStyle/>
        <a:p>
          <a:pPr marL="0" lvl="0" indent="0" algn="l" defTabSz="2755900">
            <a:lnSpc>
              <a:spcPct val="90000"/>
            </a:lnSpc>
            <a:spcBef>
              <a:spcPct val="0"/>
            </a:spcBef>
            <a:spcAft>
              <a:spcPct val="35000"/>
            </a:spcAft>
            <a:buNone/>
          </a:pPr>
          <a:r>
            <a:rPr lang="en-US" sz="6200" kern="1200"/>
            <a:t>03</a:t>
          </a:r>
        </a:p>
      </dsp:txBody>
      <dsp:txXfrm>
        <a:off x="5227603" y="101817"/>
        <a:ext cx="2420094" cy="1161645"/>
      </dsp:txXfrm>
    </dsp:sp>
    <dsp:sp modelId="{A882CA2B-7CBC-0B4E-8034-F97E91D62E69}">
      <dsp:nvSpPr>
        <dsp:cNvPr id="0" name=""/>
        <dsp:cNvSpPr/>
      </dsp:nvSpPr>
      <dsp:spPr>
        <a:xfrm>
          <a:off x="7841305" y="101817"/>
          <a:ext cx="2420094" cy="290411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52" tIns="0" rIns="239052" bIns="330200" numCol="1" spcCol="1270" anchor="t" anchorCtr="0">
          <a:noAutofit/>
        </a:bodyPr>
        <a:lstStyle/>
        <a:p>
          <a:pPr marL="0" lvl="0" indent="0" algn="l" defTabSz="755650">
            <a:lnSpc>
              <a:spcPct val="90000"/>
            </a:lnSpc>
            <a:spcBef>
              <a:spcPct val="0"/>
            </a:spcBef>
            <a:spcAft>
              <a:spcPct val="35000"/>
            </a:spcAft>
            <a:buNone/>
          </a:pPr>
          <a:r>
            <a:rPr lang="en-US" sz="1700" kern="1200"/>
            <a:t>Put your notes aside and explain the highlights of the passage in your own words. </a:t>
          </a:r>
        </a:p>
      </dsp:txBody>
      <dsp:txXfrm>
        <a:off x="7841305" y="1263462"/>
        <a:ext cx="2420094" cy="1742467"/>
      </dsp:txXfrm>
    </dsp:sp>
    <dsp:sp modelId="{8D18668A-2028-C242-8196-51CCF8A845F9}">
      <dsp:nvSpPr>
        <dsp:cNvPr id="0" name=""/>
        <dsp:cNvSpPr/>
      </dsp:nvSpPr>
      <dsp:spPr>
        <a:xfrm>
          <a:off x="7841305" y="101817"/>
          <a:ext cx="2420094" cy="1161645"/>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9052" tIns="165100" rIns="239052" bIns="165100" numCol="1" spcCol="1270" anchor="ctr" anchorCtr="0">
          <a:noAutofit/>
        </a:bodyPr>
        <a:lstStyle/>
        <a:p>
          <a:pPr marL="0" lvl="0" indent="0" algn="l" defTabSz="2755900">
            <a:lnSpc>
              <a:spcPct val="90000"/>
            </a:lnSpc>
            <a:spcBef>
              <a:spcPct val="0"/>
            </a:spcBef>
            <a:spcAft>
              <a:spcPct val="35000"/>
            </a:spcAft>
            <a:buNone/>
          </a:pPr>
          <a:r>
            <a:rPr lang="en-US" sz="6200" kern="1200"/>
            <a:t>04</a:t>
          </a:r>
        </a:p>
      </dsp:txBody>
      <dsp:txXfrm>
        <a:off x="7841305" y="101817"/>
        <a:ext cx="2420094" cy="116164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C69FE5E-1042-424F-9AC7-7B86B38861E9}" type="datetimeFigureOut">
              <a:rPr lang="en-US" smtClean="0"/>
              <a:t>9/17/20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19832483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69FE5E-1042-424F-9AC7-7B86B38861E9}" type="datetimeFigureOut">
              <a:rPr lang="en-US" smtClean="0"/>
              <a:t>9/17/20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90996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69FE5E-1042-424F-9AC7-7B86B38861E9}" type="datetimeFigureOut">
              <a:rPr lang="en-US" smtClean="0"/>
              <a:t>9/17/20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204501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69FE5E-1042-424F-9AC7-7B86B38861E9}" type="datetimeFigureOut">
              <a:rPr lang="en-US" smtClean="0"/>
              <a:t>9/17/20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249966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C69FE5E-1042-424F-9AC7-7B86B38861E9}" type="datetimeFigureOut">
              <a:rPr lang="en-US" smtClean="0"/>
              <a:t>9/17/20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26699497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C69FE5E-1042-424F-9AC7-7B86B38861E9}" type="datetimeFigureOut">
              <a:rPr lang="en-US" smtClean="0"/>
              <a:t>9/17/20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215680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C69FE5E-1042-424F-9AC7-7B86B38861E9}" type="datetimeFigureOut">
              <a:rPr lang="en-US" smtClean="0"/>
              <a:t>9/17/20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35C83-793D-AD41-998D-32EEFC82CB6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8046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69FE5E-1042-424F-9AC7-7B86B38861E9}" type="datetimeFigureOut">
              <a:rPr lang="en-US" smtClean="0"/>
              <a:t>9/17/20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389840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9FE5E-1042-424F-9AC7-7B86B38861E9}" type="datetimeFigureOut">
              <a:rPr lang="en-US" smtClean="0"/>
              <a:t>9/17/20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358345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C69FE5E-1042-424F-9AC7-7B86B38861E9}" type="datetimeFigureOut">
              <a:rPr lang="en-US" smtClean="0"/>
              <a:t>9/17/20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160972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C69FE5E-1042-424F-9AC7-7B86B38861E9}" type="datetimeFigureOut">
              <a:rPr lang="en-US" smtClean="0"/>
              <a:t>9/17/20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40435C83-793D-AD41-998D-32EEFC82CB6A}" type="slidenum">
              <a:rPr lang="en-US" smtClean="0"/>
              <a:t>‹#›</a:t>
            </a:fld>
            <a:endParaRPr lang="en-US"/>
          </a:p>
        </p:txBody>
      </p:sp>
    </p:spTree>
    <p:extLst>
      <p:ext uri="{BB962C8B-B14F-4D97-AF65-F5344CB8AC3E}">
        <p14:creationId xmlns:p14="http://schemas.microsoft.com/office/powerpoint/2010/main" val="354981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C69FE5E-1042-424F-9AC7-7B86B38861E9}" type="datetimeFigureOut">
              <a:rPr lang="en-US" smtClean="0"/>
              <a:t>9/17/20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0435C83-793D-AD41-998D-32EEFC82CB6A}" type="slidenum">
              <a:rPr lang="en-US" smtClean="0"/>
              <a:t>‹#›</a:t>
            </a:fld>
            <a:endParaRPr lang="en-US"/>
          </a:p>
        </p:txBody>
      </p:sp>
    </p:spTree>
    <p:extLst>
      <p:ext uri="{BB962C8B-B14F-4D97-AF65-F5344CB8AC3E}">
        <p14:creationId xmlns:p14="http://schemas.microsoft.com/office/powerpoint/2010/main" val="182370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FA7A3-0EC1-0440-98A0-861F2423C0D9}"/>
              </a:ext>
            </a:extLst>
          </p:cNvPr>
          <p:cNvSpPr>
            <a:spLocks noGrp="1"/>
          </p:cNvSpPr>
          <p:nvPr>
            <p:ph type="ctrTitle"/>
          </p:nvPr>
        </p:nvSpPr>
        <p:spPr>
          <a:xfrm>
            <a:off x="5498590" y="988741"/>
            <a:ext cx="5888754" cy="4880518"/>
          </a:xfrm>
          <a:noFill/>
          <a:ln>
            <a:noFill/>
          </a:ln>
        </p:spPr>
        <p:txBody>
          <a:bodyPr wrap="square">
            <a:normAutofit/>
          </a:bodyPr>
          <a:lstStyle/>
          <a:p>
            <a:pPr algn="l"/>
            <a:r>
              <a:rPr lang="en-US" sz="4800">
                <a:solidFill>
                  <a:schemeClr val="tx1"/>
                </a:solidFill>
              </a:rPr>
              <a:t>Writing Summaries and Paraphrases</a:t>
            </a:r>
          </a:p>
        </p:txBody>
      </p:sp>
      <p:sp>
        <p:nvSpPr>
          <p:cNvPr id="7" name="Rectangle 6">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714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DB9F90-9619-E949-98C6-18DDD28505C9}"/>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2100">
                <a:solidFill>
                  <a:srgbClr val="FFFFFF"/>
                </a:solidFill>
              </a:rPr>
              <a:t>Importance of Strong Paraphrasing Skills</a:t>
            </a:r>
          </a:p>
        </p:txBody>
      </p:sp>
      <p:sp>
        <p:nvSpPr>
          <p:cNvPr id="3" name="Content Placeholder 2">
            <a:extLst>
              <a:ext uri="{FF2B5EF4-FFF2-40B4-BE49-F238E27FC236}">
                <a16:creationId xmlns:a16="http://schemas.microsoft.com/office/drawing/2014/main" id="{887C56CA-30CF-F64C-942A-A651603B4A0A}"/>
              </a:ext>
            </a:extLst>
          </p:cNvPr>
          <p:cNvSpPr>
            <a:spLocks noGrp="1"/>
          </p:cNvSpPr>
          <p:nvPr>
            <p:ph idx="1"/>
          </p:nvPr>
        </p:nvSpPr>
        <p:spPr>
          <a:xfrm>
            <a:off x="5159099" y="1283546"/>
            <a:ext cx="5715917" cy="3914063"/>
          </a:xfrm>
        </p:spPr>
        <p:txBody>
          <a:bodyPr anchor="ctr">
            <a:normAutofit/>
          </a:bodyPr>
          <a:lstStyle/>
          <a:p>
            <a:pPr marL="0" indent="0">
              <a:buNone/>
            </a:pPr>
            <a:r>
              <a:rPr lang="en-US">
                <a:solidFill>
                  <a:srgbClr val="404040"/>
                </a:solidFill>
              </a:rPr>
              <a:t>Learning how to properly paraphrase and summarize can be one of the most important writing skills, especially for academic, research-based writing. Good paraphrases help you to avoid plagiarism and to present your own essay in your own writing style while still engaging with expert source material. Most people who end up making failing grades on research papers have done a poor job of paraphrasing. They may have other problems as well, but almost everyone who masters paraphrases and documenting ends up making higher grades on research papers. </a:t>
            </a:r>
          </a:p>
        </p:txBody>
      </p:sp>
    </p:spTree>
    <p:extLst>
      <p:ext uri="{BB962C8B-B14F-4D97-AF65-F5344CB8AC3E}">
        <p14:creationId xmlns:p14="http://schemas.microsoft.com/office/powerpoint/2010/main" val="1601743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AE91B2-D619-3E44-BFEF-EBB55C468A6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a:solidFill>
                  <a:srgbClr val="FFFFFF"/>
                </a:solidFill>
              </a:rPr>
              <a:t>Summary VS. Paraphrase</a:t>
            </a:r>
          </a:p>
        </p:txBody>
      </p:sp>
      <p:sp>
        <p:nvSpPr>
          <p:cNvPr id="3" name="Content Placeholder 2">
            <a:extLst>
              <a:ext uri="{FF2B5EF4-FFF2-40B4-BE49-F238E27FC236}">
                <a16:creationId xmlns:a16="http://schemas.microsoft.com/office/drawing/2014/main" id="{89254CDB-38E0-C147-A702-575423223038}"/>
              </a:ext>
            </a:extLst>
          </p:cNvPr>
          <p:cNvSpPr>
            <a:spLocks noGrp="1"/>
          </p:cNvSpPr>
          <p:nvPr>
            <p:ph idx="1"/>
          </p:nvPr>
        </p:nvSpPr>
        <p:spPr>
          <a:xfrm>
            <a:off x="5591695" y="1402080"/>
            <a:ext cx="5320696" cy="4053840"/>
          </a:xfrm>
        </p:spPr>
        <p:txBody>
          <a:bodyPr anchor="ctr">
            <a:normAutofit/>
          </a:bodyPr>
          <a:lstStyle/>
          <a:p>
            <a:pPr marL="0" indent="0">
              <a:buNone/>
            </a:pPr>
            <a:r>
              <a:rPr lang="en-US" sz="2000" dirty="0"/>
              <a:t>When you summarize, you take a longer work and condense it down into an overview of its most important parts expressed in your own words. When you paraphrase, you take a small amount of text—one or two sentences at a time—and put the information in your own words. You use the same skills either way. The only difference is the length of the passage and your rewording of it. </a:t>
            </a:r>
          </a:p>
        </p:txBody>
      </p:sp>
    </p:spTree>
    <p:extLst>
      <p:ext uri="{BB962C8B-B14F-4D97-AF65-F5344CB8AC3E}">
        <p14:creationId xmlns:p14="http://schemas.microsoft.com/office/powerpoint/2010/main" val="189368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46DCB2-3E08-A144-BF16-4F5039093E03}"/>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a:t>Length of Paraphrases and Summaries</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1842893-2296-48D6-8DCB-EF6EE24BCA88}"/>
              </a:ext>
            </a:extLst>
          </p:cNvPr>
          <p:cNvGraphicFramePr>
            <a:graphicFrameLocks noGrp="1"/>
          </p:cNvGraphicFramePr>
          <p:nvPr>
            <p:ph idx="1"/>
            <p:extLst>
              <p:ext uri="{D42A27DB-BD31-4B8C-83A1-F6EECF244321}">
                <p14:modId xmlns:p14="http://schemas.microsoft.com/office/powerpoint/2010/main" val="173255425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4577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1FAE27-365F-6349-BCAA-3EC0573B674B}"/>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600">
                <a:solidFill>
                  <a:schemeClr val="bg1"/>
                </a:solidFill>
              </a:rPr>
              <a:t>Reasons to Summarize or Paraphrase</a:t>
            </a:r>
          </a:p>
        </p:txBody>
      </p:sp>
      <p:graphicFrame>
        <p:nvGraphicFramePr>
          <p:cNvPr id="5" name="Content Placeholder 2">
            <a:extLst>
              <a:ext uri="{FF2B5EF4-FFF2-40B4-BE49-F238E27FC236}">
                <a16:creationId xmlns:a16="http://schemas.microsoft.com/office/drawing/2014/main" id="{16EFE24A-EA81-440F-96E7-71854645A11D}"/>
              </a:ext>
            </a:extLst>
          </p:cNvPr>
          <p:cNvGraphicFramePr>
            <a:graphicFrameLocks noGrp="1"/>
          </p:cNvGraphicFramePr>
          <p:nvPr>
            <p:ph idx="1"/>
            <p:extLst>
              <p:ext uri="{D42A27DB-BD31-4B8C-83A1-F6EECF244321}">
                <p14:modId xmlns:p14="http://schemas.microsoft.com/office/powerpoint/2010/main" val="3729053421"/>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666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93377-AF06-9840-A95D-74914366CDBE}"/>
              </a:ext>
            </a:extLst>
          </p:cNvPr>
          <p:cNvSpPr>
            <a:spLocks noGrp="1"/>
          </p:cNvSpPr>
          <p:nvPr>
            <p:ph type="title"/>
          </p:nvPr>
        </p:nvSpPr>
        <p:spPr>
          <a:xfrm>
            <a:off x="2231136" y="964692"/>
            <a:ext cx="7729728" cy="1188720"/>
          </a:xfrm>
        </p:spPr>
        <p:txBody>
          <a:bodyPr>
            <a:normAutofit/>
          </a:bodyPr>
          <a:lstStyle/>
          <a:p>
            <a:r>
              <a:rPr lang="en-US" dirty="0"/>
              <a:t>Tips for Summarizing</a:t>
            </a:r>
          </a:p>
        </p:txBody>
      </p:sp>
      <p:graphicFrame>
        <p:nvGraphicFramePr>
          <p:cNvPr id="5" name="Content Placeholder 2">
            <a:extLst>
              <a:ext uri="{FF2B5EF4-FFF2-40B4-BE49-F238E27FC236}">
                <a16:creationId xmlns:a16="http://schemas.microsoft.com/office/drawing/2014/main" id="{FCBD27DC-2E6E-4F36-9167-478FF8B8A960}"/>
              </a:ext>
            </a:extLst>
          </p:cNvPr>
          <p:cNvGraphicFramePr>
            <a:graphicFrameLocks noGrp="1"/>
          </p:cNvGraphicFramePr>
          <p:nvPr>
            <p:ph idx="1"/>
            <p:extLst>
              <p:ext uri="{D42A27DB-BD31-4B8C-83A1-F6EECF244321}">
                <p14:modId xmlns:p14="http://schemas.microsoft.com/office/powerpoint/2010/main" val="1843186239"/>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038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3AD9F1-ADA0-A641-B35A-DD93F7DB5984}"/>
              </a:ext>
            </a:extLst>
          </p:cNvPr>
          <p:cNvSpPr>
            <a:spLocks noGrp="1"/>
          </p:cNvSpPr>
          <p:nvPr>
            <p:ph type="title"/>
          </p:nvPr>
        </p:nvSpPr>
        <p:spPr>
          <a:xfrm>
            <a:off x="2231136" y="467418"/>
            <a:ext cx="7729728" cy="1188720"/>
          </a:xfrm>
          <a:solidFill>
            <a:srgbClr val="FFFFFF"/>
          </a:solidFill>
        </p:spPr>
        <p:txBody>
          <a:bodyPr>
            <a:normAutofit/>
          </a:bodyPr>
          <a:lstStyle/>
          <a:p>
            <a:r>
              <a:rPr lang="en-US"/>
              <a:t>Tips for Paraphrasing</a:t>
            </a:r>
            <a:endParaRPr lang="en-US" dirty="0"/>
          </a:p>
        </p:txBody>
      </p:sp>
      <p:sp>
        <p:nvSpPr>
          <p:cNvPr id="13" name="Content Placeholder 2">
            <a:extLst>
              <a:ext uri="{FF2B5EF4-FFF2-40B4-BE49-F238E27FC236}">
                <a16:creationId xmlns:a16="http://schemas.microsoft.com/office/drawing/2014/main" id="{98F682F1-74A1-B341-9399-B75D9441C360}"/>
              </a:ext>
            </a:extLst>
          </p:cNvPr>
          <p:cNvSpPr>
            <a:spLocks noGrp="1"/>
          </p:cNvSpPr>
          <p:nvPr>
            <p:ph idx="1"/>
          </p:nvPr>
        </p:nvSpPr>
        <p:spPr>
          <a:xfrm>
            <a:off x="1706062" y="2291262"/>
            <a:ext cx="8779512" cy="2879256"/>
          </a:xfrm>
        </p:spPr>
        <p:txBody>
          <a:bodyPr>
            <a:normAutofit/>
          </a:bodyPr>
          <a:lstStyle/>
          <a:p>
            <a:r>
              <a:rPr lang="en-US" sz="2000" dirty="0">
                <a:solidFill>
                  <a:srgbClr val="404040"/>
                </a:solidFill>
              </a:rPr>
              <a:t>Make sure you clearly understand the sentence you want to paraphrase.</a:t>
            </a:r>
          </a:p>
          <a:p>
            <a:r>
              <a:rPr lang="en-US" sz="2000" dirty="0">
                <a:solidFill>
                  <a:srgbClr val="404040"/>
                </a:solidFill>
              </a:rPr>
              <a:t>Put the sentence aside and explain it in your own words.</a:t>
            </a:r>
          </a:p>
          <a:p>
            <a:r>
              <a:rPr lang="en-US" sz="2000" dirty="0">
                <a:solidFill>
                  <a:srgbClr val="404040"/>
                </a:solidFill>
              </a:rPr>
              <a:t>Do not use the same sentence structure as the original.</a:t>
            </a:r>
          </a:p>
          <a:p>
            <a:r>
              <a:rPr lang="en-US" sz="2000" dirty="0">
                <a:solidFill>
                  <a:srgbClr val="404040"/>
                </a:solidFill>
              </a:rPr>
              <a:t>Do not use more than two words in a row that are the same as the original.</a:t>
            </a:r>
          </a:p>
          <a:p>
            <a:r>
              <a:rPr lang="en-US" sz="2000" dirty="0">
                <a:solidFill>
                  <a:srgbClr val="404040"/>
                </a:solidFill>
              </a:rPr>
              <a:t>Make sure you do more than just substitute synonyms for some of the words. Reword the whole sentence.</a:t>
            </a:r>
          </a:p>
          <a:p>
            <a:pPr marL="0" indent="0">
              <a:buNone/>
            </a:pPr>
            <a:endParaRPr lang="en-US" dirty="0">
              <a:solidFill>
                <a:srgbClr val="404040"/>
              </a:solidFill>
            </a:endParaRPr>
          </a:p>
        </p:txBody>
      </p:sp>
    </p:spTree>
    <p:extLst>
      <p:ext uri="{BB962C8B-B14F-4D97-AF65-F5344CB8AC3E}">
        <p14:creationId xmlns:p14="http://schemas.microsoft.com/office/powerpoint/2010/main" val="218247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0FE8F-BE92-5D44-8ECD-BBC0EF815753}"/>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a:solidFill>
                  <a:schemeClr val="tx1"/>
                </a:solidFill>
              </a:rPr>
              <a:t>Tips for Both Summarizing and Paraphrasing</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178659-73E4-964C-8D73-AEBD61572F15}"/>
              </a:ext>
            </a:extLst>
          </p:cNvPr>
          <p:cNvSpPr>
            <a:spLocks noGrp="1"/>
          </p:cNvSpPr>
          <p:nvPr>
            <p:ph idx="1"/>
          </p:nvPr>
        </p:nvSpPr>
        <p:spPr>
          <a:xfrm>
            <a:off x="6049182" y="802638"/>
            <a:ext cx="5408696" cy="5252722"/>
          </a:xfrm>
        </p:spPr>
        <p:txBody>
          <a:bodyPr anchor="ctr">
            <a:normAutofit/>
          </a:bodyPr>
          <a:lstStyle/>
          <a:p>
            <a:r>
              <a:rPr lang="en-US" sz="2000" dirty="0">
                <a:solidFill>
                  <a:schemeClr val="bg1"/>
                </a:solidFill>
              </a:rPr>
              <a:t>Make sure the meaning remains the same.</a:t>
            </a:r>
          </a:p>
          <a:p>
            <a:r>
              <a:rPr lang="en-US" sz="2000" dirty="0">
                <a:solidFill>
                  <a:schemeClr val="bg1"/>
                </a:solidFill>
              </a:rPr>
              <a:t>Make sure your summary or paraphrase is entirely in your own words.</a:t>
            </a:r>
          </a:p>
          <a:p>
            <a:r>
              <a:rPr lang="en-US" sz="2000" dirty="0">
                <a:solidFill>
                  <a:schemeClr val="bg1"/>
                </a:solidFill>
              </a:rPr>
              <a:t>Introduce your source in your sentence to clarify where the ideas come from.</a:t>
            </a:r>
          </a:p>
          <a:p>
            <a:r>
              <a:rPr lang="en-US" sz="2000" dirty="0">
                <a:solidFill>
                  <a:schemeClr val="bg1"/>
                </a:solidFill>
              </a:rPr>
              <a:t>Provide a citation at the end of your summary or paraphrase to properly document your source. </a:t>
            </a:r>
          </a:p>
        </p:txBody>
      </p:sp>
    </p:spTree>
    <p:extLst>
      <p:ext uri="{BB962C8B-B14F-4D97-AF65-F5344CB8AC3E}">
        <p14:creationId xmlns:p14="http://schemas.microsoft.com/office/powerpoint/2010/main" val="301024232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62FF96-3F26-934E-B9E5-8722CE5E8972}"/>
              </a:ext>
            </a:extLst>
          </p:cNvPr>
          <p:cNvSpPr>
            <a:spLocks noGrp="1"/>
          </p:cNvSpPr>
          <p:nvPr>
            <p:ph type="title"/>
          </p:nvPr>
        </p:nvSpPr>
        <p:spPr>
          <a:xfrm>
            <a:off x="1949518" y="1059838"/>
            <a:ext cx="3632052" cy="4738324"/>
          </a:xfrm>
          <a:noFill/>
          <a:ln>
            <a:noFill/>
          </a:ln>
        </p:spPr>
        <p:txBody>
          <a:bodyPr>
            <a:normAutofit/>
          </a:bodyPr>
          <a:lstStyle/>
          <a:p>
            <a:r>
              <a:rPr lang="en-US" sz="3100">
                <a:solidFill>
                  <a:schemeClr val="bg1"/>
                </a:solidFill>
              </a:rPr>
              <a:t>On Documenting and Quoting in Summaries and Paraphrases</a:t>
            </a:r>
          </a:p>
        </p:txBody>
      </p:sp>
      <p:sp>
        <p:nvSpPr>
          <p:cNvPr id="3" name="Content Placeholder 2">
            <a:extLst>
              <a:ext uri="{FF2B5EF4-FFF2-40B4-BE49-F238E27FC236}">
                <a16:creationId xmlns:a16="http://schemas.microsoft.com/office/drawing/2014/main" id="{979ABA3D-EB60-CF4A-AD29-9E2FEA0880F5}"/>
              </a:ext>
            </a:extLst>
          </p:cNvPr>
          <p:cNvSpPr>
            <a:spLocks noGrp="1"/>
          </p:cNvSpPr>
          <p:nvPr>
            <p:ph idx="1"/>
          </p:nvPr>
        </p:nvSpPr>
        <p:spPr>
          <a:xfrm>
            <a:off x="6679109" y="1059838"/>
            <a:ext cx="4665397" cy="4738323"/>
          </a:xfrm>
        </p:spPr>
        <p:txBody>
          <a:bodyPr anchor="ctr">
            <a:noAutofit/>
          </a:bodyPr>
          <a:lstStyle/>
          <a:p>
            <a:r>
              <a:rPr lang="en-US" sz="2000" dirty="0"/>
              <a:t>Generally paraphrases and summaries are not put inside quotes because the words are your own. </a:t>
            </a:r>
          </a:p>
          <a:p>
            <a:r>
              <a:rPr lang="en-US" sz="2000" dirty="0"/>
              <a:t>They should be documented because the information came from your source. </a:t>
            </a:r>
          </a:p>
          <a:p>
            <a:r>
              <a:rPr lang="en-US" sz="2000" dirty="0"/>
              <a:t>If you need to retain more than two words in a row or a single word that is a unique way of expressing the information from the original inside your summary or paraphrase, put those words inside quotes. It is okay to have a short quote inside a paraphrase. Make those words count, though. Use quotes inside summaries or paraphrases only for words and phrases you cannot improve upon or easily change. </a:t>
            </a:r>
          </a:p>
        </p:txBody>
      </p:sp>
    </p:spTree>
    <p:extLst>
      <p:ext uri="{BB962C8B-B14F-4D97-AF65-F5344CB8AC3E}">
        <p14:creationId xmlns:p14="http://schemas.microsoft.com/office/powerpoint/2010/main" val="254658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708E3C-11C8-4C4B-98B9-4552A03BB691}"/>
              </a:ext>
            </a:extLst>
          </p:cNvPr>
          <p:cNvSpPr>
            <a:spLocks noGrp="1"/>
          </p:cNvSpPr>
          <p:nvPr>
            <p:ph type="title"/>
          </p:nvPr>
        </p:nvSpPr>
        <p:spPr>
          <a:xfrm>
            <a:off x="537563" y="2099144"/>
            <a:ext cx="3610691" cy="2673194"/>
          </a:xfrm>
          <a:prstGeom prst="ellipse">
            <a:avLst/>
          </a:prstGeom>
          <a:noFill/>
          <a:ln>
            <a:solidFill>
              <a:schemeClr val="tx1">
                <a:lumMod val="85000"/>
                <a:lumOff val="15000"/>
              </a:schemeClr>
            </a:solidFill>
          </a:ln>
        </p:spPr>
        <p:txBody>
          <a:bodyPr>
            <a:normAutofit/>
          </a:bodyPr>
          <a:lstStyle/>
          <a:p>
            <a:r>
              <a:rPr lang="en-US" sz="2400">
                <a:solidFill>
                  <a:schemeClr val="tx1">
                    <a:lumMod val="95000"/>
                    <a:lumOff val="5000"/>
                  </a:schemeClr>
                </a:solidFill>
              </a:rPr>
              <a:t>Sample Paraphrase</a:t>
            </a:r>
          </a:p>
        </p:txBody>
      </p:sp>
      <p:sp useBgFill="1">
        <p:nvSpPr>
          <p:cNvPr id="19" name="Rectangle 18">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6CDE2A-AF0D-A047-B7A4-0BAE58746A1F}"/>
              </a:ext>
            </a:extLst>
          </p:cNvPr>
          <p:cNvSpPr>
            <a:spLocks noGrp="1"/>
          </p:cNvSpPr>
          <p:nvPr>
            <p:ph idx="1"/>
          </p:nvPr>
        </p:nvSpPr>
        <p:spPr>
          <a:xfrm>
            <a:off x="5297763" y="973600"/>
            <a:ext cx="5826919" cy="4924280"/>
          </a:xfrm>
        </p:spPr>
        <p:txBody>
          <a:bodyPr anchor="ctr">
            <a:normAutofit/>
          </a:bodyPr>
          <a:lstStyle/>
          <a:p>
            <a:pPr marL="0" indent="0">
              <a:buNone/>
            </a:pPr>
            <a:r>
              <a:rPr lang="en-US" dirty="0">
                <a:solidFill>
                  <a:schemeClr val="tx1"/>
                </a:solidFill>
              </a:rPr>
              <a:t>From Robert St John’s ”Fries” published on </a:t>
            </a:r>
            <a:r>
              <a:rPr lang="en-US" i="1" dirty="0" err="1">
                <a:solidFill>
                  <a:schemeClr val="tx1"/>
                </a:solidFill>
              </a:rPr>
              <a:t>robertstjohn.com</a:t>
            </a:r>
            <a:r>
              <a:rPr lang="en-US" i="1" dirty="0">
                <a:solidFill>
                  <a:schemeClr val="tx1"/>
                </a:solidFill>
              </a:rPr>
              <a:t> </a:t>
            </a:r>
            <a:r>
              <a:rPr lang="en-US" dirty="0">
                <a:solidFill>
                  <a:schemeClr val="tx1"/>
                </a:solidFill>
              </a:rPr>
              <a:t>on July 8, 2020.</a:t>
            </a:r>
          </a:p>
          <a:p>
            <a:pPr marL="0" indent="0">
              <a:buNone/>
            </a:pPr>
            <a:r>
              <a:rPr lang="en-US" b="1" dirty="0">
                <a:solidFill>
                  <a:schemeClr val="tx1"/>
                </a:solidFill>
              </a:rPr>
              <a:t>Original:</a:t>
            </a:r>
            <a:r>
              <a:rPr lang="en-US" dirty="0">
                <a:solidFill>
                  <a:schemeClr val="tx1"/>
                </a:solidFill>
              </a:rPr>
              <a:t> “Whether you are eating chips In England, frites in France, or </a:t>
            </a:r>
            <a:r>
              <a:rPr lang="en-US" dirty="0" err="1">
                <a:solidFill>
                  <a:schemeClr val="tx1"/>
                </a:solidFill>
              </a:rPr>
              <a:t>patata</a:t>
            </a:r>
            <a:r>
              <a:rPr lang="en-US" dirty="0">
                <a:solidFill>
                  <a:schemeClr val="tx1"/>
                </a:solidFill>
              </a:rPr>
              <a:t> in Italy or Spain, almost every country in the Western World fries potatoes in some form or fashion.”</a:t>
            </a:r>
          </a:p>
          <a:p>
            <a:pPr marL="0" indent="0">
              <a:buNone/>
            </a:pPr>
            <a:r>
              <a:rPr lang="en-US" b="1" dirty="0">
                <a:solidFill>
                  <a:schemeClr val="tx1"/>
                </a:solidFill>
              </a:rPr>
              <a:t>Paraphrase</a:t>
            </a:r>
            <a:r>
              <a:rPr lang="en-US" dirty="0">
                <a:solidFill>
                  <a:schemeClr val="tx1"/>
                </a:solidFill>
              </a:rPr>
              <a:t>: Robert St. John explains that nearly the entire Western World cooks and eats fried potatoes, though the exact form might vary somewhat from country to country. </a:t>
            </a:r>
          </a:p>
          <a:p>
            <a:pPr marL="0" indent="0">
              <a:buNone/>
            </a:pPr>
            <a:r>
              <a:rPr lang="en-US" dirty="0">
                <a:solidFill>
                  <a:schemeClr val="tx1"/>
                </a:solidFill>
              </a:rPr>
              <a:t>Note: The goal of paraphrasing is to retain the original meaning through a whole new sentence structure and all new words. Notice how the sentence structure changes from the original to the paraphrase. </a:t>
            </a:r>
          </a:p>
        </p:txBody>
      </p:sp>
    </p:spTree>
    <p:extLst>
      <p:ext uri="{BB962C8B-B14F-4D97-AF65-F5344CB8AC3E}">
        <p14:creationId xmlns:p14="http://schemas.microsoft.com/office/powerpoint/2010/main" val="79874138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TotalTime>
  <Words>799</Words>
  <Application>Microsoft Macintosh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Writing Summaries and Paraphrases</vt:lpstr>
      <vt:lpstr>Summary VS. Paraphrase</vt:lpstr>
      <vt:lpstr>Length of Paraphrases and Summaries</vt:lpstr>
      <vt:lpstr>Reasons to Summarize or Paraphrase</vt:lpstr>
      <vt:lpstr>Tips for Summarizing</vt:lpstr>
      <vt:lpstr>Tips for Paraphrasing</vt:lpstr>
      <vt:lpstr>Tips for Both Summarizing and Paraphrasing</vt:lpstr>
      <vt:lpstr>On Documenting and Quoting in Summaries and Paraphrases</vt:lpstr>
      <vt:lpstr>Sample Paraphrase</vt:lpstr>
      <vt:lpstr>Importance of Strong Paraphrasing Skills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Summaries and Paraphrases</dc:title>
  <dc:creator>Microsoft Office User</dc:creator>
  <cp:lastModifiedBy>Microsoft Office User</cp:lastModifiedBy>
  <cp:revision>1</cp:revision>
  <dcterms:created xsi:type="dcterms:W3CDTF">2020-09-18T21:51:18Z</dcterms:created>
  <dcterms:modified xsi:type="dcterms:W3CDTF">2020-09-18T21:53:07Z</dcterms:modified>
</cp:coreProperties>
</file>