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2" r:id="rId1"/>
  </p:sldMasterIdLst>
  <p:sldIdLst>
    <p:sldId id="256" r:id="rId2"/>
    <p:sldId id="257" r:id="rId3"/>
    <p:sldId id="259" r:id="rId4"/>
    <p:sldId id="261" r:id="rId5"/>
    <p:sldId id="258" r:id="rId6"/>
    <p:sldId id="260"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0"/>
    <p:restoredTop sz="94729"/>
  </p:normalViewPr>
  <p:slideViewPr>
    <p:cSldViewPr snapToGrid="0" snapToObjects="1">
      <p:cViewPr varScale="1">
        <p:scale>
          <a:sx n="114" d="100"/>
          <a:sy n="114" d="100"/>
        </p:scale>
        <p:origin x="472"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en-US"/>
              <a:t>Click to edit Master title style</a:t>
            </a:r>
            <a:endParaRPr lang="en-US" dirty="0"/>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B61BEF0D-F0BB-DE4B-95CE-6DB70DBA9567}" type="datetimeFigureOut">
              <a:rPr lang="en-US" smtClean="0"/>
              <a:pPr/>
              <a:t>9/19/20</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370558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smtClean="0"/>
              <a:t>9/19/20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smtClean="0"/>
              <a:t>‹#›</a:t>
            </a:fld>
            <a:endParaRPr lang="en-US" dirty="0"/>
          </a:p>
        </p:txBody>
      </p:sp>
    </p:spTree>
    <p:extLst>
      <p:ext uri="{BB962C8B-B14F-4D97-AF65-F5344CB8AC3E}">
        <p14:creationId xmlns:p14="http://schemas.microsoft.com/office/powerpoint/2010/main" val="2975426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04672" y="320040"/>
            <a:ext cx="3657600" cy="320040"/>
          </a:xfrm>
        </p:spPr>
        <p:txBody>
          <a:bodyPr/>
          <a:lstStyle/>
          <a:p>
            <a:fld id="{B61BEF0D-F0BB-DE4B-95CE-6DB70DBA9567}" type="datetimeFigureOut">
              <a:rPr lang="en-US" smtClean="0"/>
              <a:pPr/>
              <a:t>9/19/20</a:t>
            </a:fld>
            <a:endParaRPr lang="en-US" dirty="0"/>
          </a:p>
        </p:txBody>
      </p:sp>
      <p:sp>
        <p:nvSpPr>
          <p:cNvPr id="5" name="Footer Placeholder 4"/>
          <p:cNvSpPr>
            <a:spLocks noGrp="1"/>
          </p:cNvSpPr>
          <p:nvPr>
            <p:ph type="ftr" sz="quarter" idx="11"/>
          </p:nvPr>
        </p:nvSpPr>
        <p:spPr>
          <a:xfrm>
            <a:off x="804672" y="6227064"/>
            <a:ext cx="10588752" cy="320040"/>
          </a:xfrm>
        </p:spPr>
        <p:txBody>
          <a:body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407486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7" name="Group 26"/>
          <p:cNvGrpSpPr/>
          <p:nvPr/>
        </p:nvGrpSpPr>
        <p:grpSpPr>
          <a:xfrm>
            <a:off x="800144" y="1699589"/>
            <a:ext cx="3674476" cy="3470421"/>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49925"/>
            <a:ext cx="3498979" cy="2456442"/>
          </a:xfrm>
        </p:spPr>
        <p:txBody>
          <a:bodyPr/>
          <a:lstStyle>
            <a:lvl1pPr>
              <a:defRPr>
                <a:solidFill>
                  <a:srgbClr val="FFFEFF"/>
                </a:solidFill>
              </a:defRPr>
            </a:lvl1pPr>
          </a:lstStyle>
          <a:p>
            <a:r>
              <a:rPr lang="en-US"/>
              <a:t>Click to edit Master title style</a:t>
            </a:r>
            <a:endParaRPr lang="en-US" dirty="0"/>
          </a:p>
        </p:txBody>
      </p:sp>
      <p:sp>
        <p:nvSpPr>
          <p:cNvPr id="3" name="Content Placeholder 2"/>
          <p:cNvSpPr>
            <a:spLocks noGrp="1"/>
          </p:cNvSpPr>
          <p:nvPr>
            <p:ph idx="1"/>
          </p:nvPr>
        </p:nvSpPr>
        <p:spPr>
          <a:xfrm>
            <a:off x="5118447" y="803186"/>
            <a:ext cx="6281873" cy="5248622"/>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9/19/20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719675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en-US"/>
              <a:t>Click to edit Master title style</a:t>
            </a:r>
            <a:endParaRPr lang="en-US" dirty="0"/>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804672" y="320040"/>
            <a:ext cx="3657600" cy="320040"/>
          </a:xfrm>
        </p:spPr>
        <p:txBody>
          <a:bodyPr/>
          <a:lstStyle/>
          <a:p>
            <a:fld id="{B61BEF0D-F0BB-DE4B-95CE-6DB70DBA9567}" type="datetimeFigureOut">
              <a:rPr lang="en-US" smtClean="0"/>
              <a:pPr/>
              <a:t>9/19/20</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832870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en-US"/>
              <a:t>Click to edit Master title style</a:t>
            </a:r>
            <a:endParaRPr lang="en-US" dirty="0"/>
          </a:p>
        </p:txBody>
      </p:sp>
      <p:sp>
        <p:nvSpPr>
          <p:cNvPr id="3" name="Content Placeholder 2"/>
          <p:cNvSpPr>
            <a:spLocks noGrp="1"/>
          </p:cNvSpPr>
          <p:nvPr>
            <p:ph sz="half" idx="1"/>
          </p:nvPr>
        </p:nvSpPr>
        <p:spPr>
          <a:xfrm>
            <a:off x="5120878" y="803187"/>
            <a:ext cx="6269591" cy="238265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118447" y="3672162"/>
            <a:ext cx="6272022" cy="238358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804672" y="320040"/>
            <a:ext cx="3657600" cy="320040"/>
          </a:xfrm>
        </p:spPr>
        <p:txBody>
          <a:bodyPr/>
          <a:lstStyle/>
          <a:p>
            <a:fld id="{EB712588-04B1-427B-82EE-E8DB90309F08}" type="datetimeFigureOut">
              <a:rPr lang="en-US" smtClean="0"/>
              <a:t>9/19/20</a:t>
            </a:fld>
            <a:endParaRPr lang="en-US" dirty="0"/>
          </a:p>
        </p:txBody>
      </p:sp>
      <p:sp>
        <p:nvSpPr>
          <p:cNvPr id="6" name="Footer Placeholder 5"/>
          <p:cNvSpPr>
            <a:spLocks noGrp="1"/>
          </p:cNvSpPr>
          <p:nvPr>
            <p:ph type="ftr" sz="quarter" idx="11"/>
          </p:nvPr>
        </p:nvSpPr>
        <p:spPr>
          <a:xfrm>
            <a:off x="804672" y="6227064"/>
            <a:ext cx="10588752" cy="320040"/>
          </a:xfrm>
        </p:spPr>
        <p:txBody>
          <a:bodyPr/>
          <a:lstStyle/>
          <a:p>
            <a:endParaRPr lang="en-US" dirty="0"/>
          </a:p>
        </p:txBody>
      </p:sp>
      <p:sp>
        <p:nvSpPr>
          <p:cNvPr id="7" name="Slide Number Placeholder 6"/>
          <p:cNvSpPr>
            <a:spLocks noGrp="1"/>
          </p:cNvSpPr>
          <p:nvPr>
            <p:ph type="sldNum" sz="quarter" idx="12"/>
          </p:nvPr>
        </p:nvSpPr>
        <p:spPr>
          <a:xfrm>
            <a:off x="10469880" y="320040"/>
            <a:ext cx="914400" cy="320040"/>
          </a:xfrm>
        </p:spPr>
        <p:txBody>
          <a:bodyPr/>
          <a:lstStyle/>
          <a:p>
            <a:fld id="{6FF9F0C5-380F-41C2-899A-BAC0F0927E16}" type="slidenum">
              <a:rPr lang="en-US" smtClean="0"/>
              <a:t>‹#›</a:t>
            </a:fld>
            <a:endParaRPr lang="en-US" dirty="0"/>
          </a:p>
        </p:txBody>
      </p:sp>
    </p:spTree>
    <p:extLst>
      <p:ext uri="{BB962C8B-B14F-4D97-AF65-F5344CB8AC3E}">
        <p14:creationId xmlns:p14="http://schemas.microsoft.com/office/powerpoint/2010/main" val="30910323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39" name="Group 38"/>
          <p:cNvGrpSpPr/>
          <p:nvPr/>
        </p:nvGrpSpPr>
        <p:grpSpPr>
          <a:xfrm>
            <a:off x="-417513"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1" name="Group 60"/>
          <p:cNvGrpSpPr/>
          <p:nvPr/>
        </p:nvGrpSpPr>
        <p:grpSpPr>
          <a:xfrm>
            <a:off x="800144" y="1699589"/>
            <a:ext cx="3674476" cy="3470421"/>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1" y="2363915"/>
            <a:ext cx="3500828" cy="2460497"/>
          </a:xfrm>
        </p:spPr>
        <p:txBody>
          <a:bodyPr lIns="91440" tIns="91440" rIns="91440" bIns="91440"/>
          <a:lstStyle>
            <a:lvl1pPr>
              <a:defRPr>
                <a:solidFill>
                  <a:srgbClr val="FFFEFF"/>
                </a:solidFill>
              </a:defRPr>
            </a:lvl1pPr>
          </a:lstStyle>
          <a:p>
            <a:r>
              <a:rPr lang="en-US"/>
              <a:t>Click to edit Master title style</a:t>
            </a:r>
            <a:endParaRPr lang="en-US" dirty="0"/>
          </a:p>
        </p:txBody>
      </p:sp>
      <p:sp>
        <p:nvSpPr>
          <p:cNvPr id="3" name="Text Placeholder 2"/>
          <p:cNvSpPr>
            <a:spLocks noGrp="1"/>
          </p:cNvSpPr>
          <p:nvPr>
            <p:ph type="body" idx="1"/>
          </p:nvPr>
        </p:nvSpPr>
        <p:spPr>
          <a:xfrm>
            <a:off x="5125137" y="803185"/>
            <a:ext cx="6265088"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5125305" y="1488985"/>
            <a:ext cx="6264350" cy="169685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18653" y="3665887"/>
            <a:ext cx="6264414"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118447" y="4351687"/>
            <a:ext cx="6265588" cy="17040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804672" y="320040"/>
            <a:ext cx="3657600" cy="320040"/>
          </a:xfrm>
        </p:spPr>
        <p:txBody>
          <a:bodyPr/>
          <a:lstStyle/>
          <a:p>
            <a:fld id="{B61BEF0D-F0BB-DE4B-95CE-6DB70DBA9567}" type="datetimeFigureOut">
              <a:rPr lang="en-US" smtClean="0"/>
              <a:pPr/>
              <a:t>9/19/20</a:t>
            </a:fld>
            <a:endParaRPr lang="en-US" dirty="0"/>
          </a:p>
        </p:txBody>
      </p:sp>
      <p:sp>
        <p:nvSpPr>
          <p:cNvPr id="8" name="Footer Placeholder 7"/>
          <p:cNvSpPr>
            <a:spLocks noGrp="1"/>
          </p:cNvSpPr>
          <p:nvPr>
            <p:ph type="ftr" sz="quarter" idx="11"/>
          </p:nvPr>
        </p:nvSpPr>
        <p:spPr>
          <a:xfrm>
            <a:off x="804672" y="6227064"/>
            <a:ext cx="10588752" cy="320040"/>
          </a:xfrm>
        </p:spPr>
        <p:txBody>
          <a:bodyPr/>
          <a:lstStyle/>
          <a:p>
            <a:endParaRPr lang="en-US" dirty="0"/>
          </a:p>
        </p:txBody>
      </p:sp>
      <p:sp>
        <p:nvSpPr>
          <p:cNvPr id="9" name="Slide Number Placeholder 8"/>
          <p:cNvSpPr>
            <a:spLocks noGrp="1"/>
          </p:cNvSpPr>
          <p:nvPr>
            <p:ph type="sldNum" sz="quarter" idx="12"/>
          </p:nvPr>
        </p:nvSpPr>
        <p:spPr>
          <a:xfrm>
            <a:off x="10469880" y="320040"/>
            <a:ext cx="914400" cy="320040"/>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539836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77" name="Group 76"/>
          <p:cNvGrpSpPr/>
          <p:nvPr/>
        </p:nvGrpSpPr>
        <p:grpSpPr>
          <a:xfrm>
            <a:off x="-417513"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4" name="Group 23"/>
          <p:cNvGrpSpPr/>
          <p:nvPr/>
        </p:nvGrpSpPr>
        <p:grpSpPr>
          <a:xfrm>
            <a:off x="800144" y="1699589"/>
            <a:ext cx="3674476" cy="3470421"/>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2"/>
          </a:xfrm>
        </p:spPr>
        <p:txBody>
          <a:bodyPr/>
          <a:lstStyle>
            <a:lvl1pPr>
              <a:defRPr>
                <a:solidFill>
                  <a:srgbClr val="FFFEFF"/>
                </a:solidFill>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9/19/20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511395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B61BEF0D-F0BB-DE4B-95CE-6DB70DBA9567}" type="datetimeFigureOut">
              <a:rPr lang="en-US" smtClean="0"/>
              <a:pPr/>
              <a:t>9/19/20</a:t>
            </a:fld>
            <a:endParaRPr lang="en-US" dirty="0"/>
          </a:p>
        </p:txBody>
      </p:sp>
      <p:sp>
        <p:nvSpPr>
          <p:cNvPr id="3" name="Footer Placeholder 2"/>
          <p:cNvSpPr>
            <a:spLocks noGrp="1"/>
          </p:cNvSpPr>
          <p:nvPr>
            <p:ph type="ftr" sz="quarter" idx="11"/>
          </p:nvPr>
        </p:nvSpPr>
        <p:spPr>
          <a:xfrm>
            <a:off x="804672" y="6227064"/>
            <a:ext cx="10588752" cy="320040"/>
          </a:xfrm>
        </p:spPr>
        <p:txBody>
          <a:bodyPr/>
          <a:lstStyle/>
          <a:p>
            <a:endParaRPr lang="en-US" dirty="0"/>
          </a:p>
        </p:txBody>
      </p:sp>
      <p:sp>
        <p:nvSpPr>
          <p:cNvPr id="4" name="Slide Number Placeholder 3"/>
          <p:cNvSpPr>
            <a:spLocks noGrp="1"/>
          </p:cNvSpPr>
          <p:nvPr>
            <p:ph type="sldNum" sz="quarter" idx="12"/>
          </p:nvPr>
        </p:nvSpPr>
        <p:spPr>
          <a:xfrm>
            <a:off x="10469880" y="320040"/>
            <a:ext cx="914400" cy="320040"/>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724465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en-US"/>
              <a:t>Click to edit Master title style</a:t>
            </a:r>
            <a:endParaRPr lang="en-US" dirty="0"/>
          </a:p>
        </p:txBody>
      </p:sp>
      <p:sp>
        <p:nvSpPr>
          <p:cNvPr id="3" name="Content Placeholder 2"/>
          <p:cNvSpPr>
            <a:spLocks noGrp="1"/>
          </p:cNvSpPr>
          <p:nvPr>
            <p:ph idx="1"/>
          </p:nvPr>
        </p:nvSpPr>
        <p:spPr>
          <a:xfrm>
            <a:off x="5109983" y="802809"/>
            <a:ext cx="6275035" cy="5249940"/>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smtClean="0"/>
              <a:t>9/19/20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20994246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804672" y="320040"/>
            <a:ext cx="3657600" cy="320040"/>
          </a:xfrm>
        </p:spPr>
        <p:txBody>
          <a:bodyPr/>
          <a:lstStyle/>
          <a:p>
            <a:fld id="{B61BEF0D-F0BB-DE4B-95CE-6DB70DBA9567}" type="datetimeFigureOut">
              <a:rPr lang="en-US" smtClean="0"/>
              <a:pPr/>
              <a:t>9/19/20</a:t>
            </a:fld>
            <a:endParaRPr lang="en-US" dirty="0"/>
          </a:p>
        </p:txBody>
      </p:sp>
      <p:sp>
        <p:nvSpPr>
          <p:cNvPr id="6" name="Footer Placeholder 5"/>
          <p:cNvSpPr>
            <a:spLocks noGrp="1"/>
          </p:cNvSpPr>
          <p:nvPr>
            <p:ph type="ftr" sz="quarter" idx="11"/>
          </p:nvPr>
        </p:nvSpPr>
        <p:spPr>
          <a:xfrm>
            <a:off x="804672" y="6227064"/>
            <a:ext cx="5942203" cy="320040"/>
          </a:xfrm>
        </p:spPr>
        <p:txBody>
          <a:bodyPr/>
          <a:lstStyle/>
          <a:p>
            <a:endParaRPr lang="en-US" dirty="0"/>
          </a:p>
        </p:txBody>
      </p:sp>
      <p:sp>
        <p:nvSpPr>
          <p:cNvPr id="7" name="Slide Number Placeholder 6"/>
          <p:cNvSpPr>
            <a:spLocks noGrp="1"/>
          </p:cNvSpPr>
          <p:nvPr>
            <p:ph type="sldNum" sz="quarter" idx="12"/>
          </p:nvPr>
        </p:nvSpPr>
        <p:spPr>
          <a:xfrm>
            <a:off x="5828377" y="320040"/>
            <a:ext cx="914400" cy="320040"/>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022690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6</a:t>
            </a:r>
          </a:p>
          <a:p>
            <a:pPr lvl="6"/>
            <a:r>
              <a:rPr lang="en-US" dirty="0"/>
              <a:t>7</a:t>
            </a:r>
          </a:p>
          <a:p>
            <a:pPr lvl="7"/>
            <a:r>
              <a:rPr lang="en-US" dirty="0"/>
              <a:t>8</a:t>
            </a:r>
          </a:p>
          <a:p>
            <a:pPr lvl="8"/>
            <a:r>
              <a:rPr lang="en-US" dirty="0"/>
              <a:t>9</a:t>
            </a:r>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B61BEF0D-F0BB-DE4B-95CE-6DB70DBA9567}" type="datetimeFigureOut">
              <a:rPr lang="en-US" smtClean="0"/>
              <a:pPr/>
              <a:t>9/19/20</a:t>
            </a:fld>
            <a:endParaRPr lang="en-US" dirty="0"/>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45626670"/>
      </p:ext>
    </p:extLst>
  </p:cSld>
  <p:clrMap bg1="lt1" tx1="dk1" bg2="lt2" tx2="dk2" accent1="accent1" accent2="accent2" accent3="accent3" accent4="accent4" accent5="accent5" accent6="accent6" hlink="hlink" folHlink="folHlink"/>
  <p:sldLayoutIdLst>
    <p:sldLayoutId id="2147483693" r:id="rId1"/>
    <p:sldLayoutId id="2147483694" r:id="rId2"/>
    <p:sldLayoutId id="2147483695" r:id="rId3"/>
    <p:sldLayoutId id="2147483696" r:id="rId4"/>
    <p:sldLayoutId id="2147483697" r:id="rId5"/>
    <p:sldLayoutId id="2147483698" r:id="rId6"/>
    <p:sldLayoutId id="2147483699" r:id="rId7"/>
    <p:sldLayoutId id="2147483700" r:id="rId8"/>
    <p:sldLayoutId id="2147483701" r:id="rId9"/>
    <p:sldLayoutId id="2147483702" r:id="rId10"/>
    <p:sldLayoutId id="2147483703" r:id="rId11"/>
  </p:sldLayoutIdLst>
  <p:txStyles>
    <p:title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FF60A5-025F-634E-BF0F-8A50C8F7C9A2}"/>
              </a:ext>
            </a:extLst>
          </p:cNvPr>
          <p:cNvSpPr>
            <a:spLocks noGrp="1"/>
          </p:cNvSpPr>
          <p:nvPr>
            <p:ph type="ctrTitle"/>
          </p:nvPr>
        </p:nvSpPr>
        <p:spPr/>
        <p:txBody>
          <a:bodyPr/>
          <a:lstStyle/>
          <a:p>
            <a:r>
              <a:rPr lang="en-US" dirty="0"/>
              <a:t>Step 1 in the Research Process</a:t>
            </a:r>
          </a:p>
        </p:txBody>
      </p:sp>
      <p:sp>
        <p:nvSpPr>
          <p:cNvPr id="3" name="Subtitle 2">
            <a:extLst>
              <a:ext uri="{FF2B5EF4-FFF2-40B4-BE49-F238E27FC236}">
                <a16:creationId xmlns:a16="http://schemas.microsoft.com/office/drawing/2014/main" id="{7A629362-3C1F-AF4F-9D0C-67C1E2C7F439}"/>
              </a:ext>
            </a:extLst>
          </p:cNvPr>
          <p:cNvSpPr>
            <a:spLocks noGrp="1"/>
          </p:cNvSpPr>
          <p:nvPr>
            <p:ph type="subTitle" idx="1"/>
          </p:nvPr>
        </p:nvSpPr>
        <p:spPr/>
        <p:txBody>
          <a:bodyPr>
            <a:normAutofit/>
          </a:bodyPr>
          <a:lstStyle/>
          <a:p>
            <a:r>
              <a:rPr lang="en-US" sz="3600" dirty="0"/>
              <a:t>Preliminary Research </a:t>
            </a:r>
          </a:p>
        </p:txBody>
      </p:sp>
    </p:spTree>
    <p:extLst>
      <p:ext uri="{BB962C8B-B14F-4D97-AF65-F5344CB8AC3E}">
        <p14:creationId xmlns:p14="http://schemas.microsoft.com/office/powerpoint/2010/main" val="1501952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496476-EEC9-8547-89DF-5C51C2B10CCB}"/>
              </a:ext>
            </a:extLst>
          </p:cNvPr>
          <p:cNvSpPr>
            <a:spLocks noGrp="1"/>
          </p:cNvSpPr>
          <p:nvPr>
            <p:ph type="title"/>
          </p:nvPr>
        </p:nvSpPr>
        <p:spPr/>
        <p:txBody>
          <a:bodyPr/>
          <a:lstStyle/>
          <a:p>
            <a:r>
              <a:rPr lang="en-US" dirty="0"/>
              <a:t>What is preliminary research? </a:t>
            </a:r>
          </a:p>
        </p:txBody>
      </p:sp>
      <p:sp>
        <p:nvSpPr>
          <p:cNvPr id="3" name="Content Placeholder 2">
            <a:extLst>
              <a:ext uri="{FF2B5EF4-FFF2-40B4-BE49-F238E27FC236}">
                <a16:creationId xmlns:a16="http://schemas.microsoft.com/office/drawing/2014/main" id="{5A381DC4-81DC-6740-8940-9FB4904AEBD9}"/>
              </a:ext>
            </a:extLst>
          </p:cNvPr>
          <p:cNvSpPr>
            <a:spLocks noGrp="1"/>
          </p:cNvSpPr>
          <p:nvPr>
            <p:ph idx="1"/>
          </p:nvPr>
        </p:nvSpPr>
        <p:spPr/>
        <p:txBody>
          <a:bodyPr/>
          <a:lstStyle/>
          <a:p>
            <a:pPr marL="0" indent="0">
              <a:buNone/>
            </a:pPr>
            <a:r>
              <a:rPr lang="en-US" dirty="0"/>
              <a:t>Preliminary research is the “search before the search” for possible sources for a research paper. In this stage you are not necessarily looking for the exact sources that will be used in your paper. Instead, you are trying to learn enough about your topic to know whether you will be able to write a good paper on it. </a:t>
            </a:r>
          </a:p>
        </p:txBody>
      </p:sp>
    </p:spTree>
    <p:extLst>
      <p:ext uri="{BB962C8B-B14F-4D97-AF65-F5344CB8AC3E}">
        <p14:creationId xmlns:p14="http://schemas.microsoft.com/office/powerpoint/2010/main" val="23623994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B12977-334F-9C46-8965-86F549D7E196}"/>
              </a:ext>
            </a:extLst>
          </p:cNvPr>
          <p:cNvSpPr>
            <a:spLocks noGrp="1"/>
          </p:cNvSpPr>
          <p:nvPr>
            <p:ph type="title"/>
          </p:nvPr>
        </p:nvSpPr>
        <p:spPr/>
        <p:txBody>
          <a:bodyPr>
            <a:normAutofit fontScale="90000"/>
          </a:bodyPr>
          <a:lstStyle/>
          <a:p>
            <a:r>
              <a:rPr lang="en-US" dirty="0"/>
              <a:t>What’s the purpose of preliminary research</a:t>
            </a:r>
          </a:p>
        </p:txBody>
      </p:sp>
      <p:sp>
        <p:nvSpPr>
          <p:cNvPr id="3" name="Content Placeholder 2">
            <a:extLst>
              <a:ext uri="{FF2B5EF4-FFF2-40B4-BE49-F238E27FC236}">
                <a16:creationId xmlns:a16="http://schemas.microsoft.com/office/drawing/2014/main" id="{30D23309-3D52-2E48-99F1-D1D7704136A5}"/>
              </a:ext>
            </a:extLst>
          </p:cNvPr>
          <p:cNvSpPr>
            <a:spLocks noGrp="1"/>
          </p:cNvSpPr>
          <p:nvPr>
            <p:ph idx="1"/>
          </p:nvPr>
        </p:nvSpPr>
        <p:spPr/>
        <p:txBody>
          <a:bodyPr/>
          <a:lstStyle/>
          <a:p>
            <a:r>
              <a:rPr lang="en-US" dirty="0"/>
              <a:t>The primary purpose of preliminary research is to make sure you have picked a good topic. You need know whether you will be able to locate good sources, whether you will be able to sustain your interest in the topic, and whether you will be able to find an interesting angle on the topic in order to create your own point and purpose for your research paper. </a:t>
            </a:r>
          </a:p>
          <a:p>
            <a:r>
              <a:rPr lang="en-US" dirty="0"/>
              <a:t>Another purpose of preliminary research is to help you learn enough about your topic so that you understand your sources when you start selecting the research that will go into your paper. </a:t>
            </a:r>
          </a:p>
        </p:txBody>
      </p:sp>
    </p:spTree>
    <p:extLst>
      <p:ext uri="{BB962C8B-B14F-4D97-AF65-F5344CB8AC3E}">
        <p14:creationId xmlns:p14="http://schemas.microsoft.com/office/powerpoint/2010/main" val="8924740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EC0338-7958-E641-9844-D5E85441937D}"/>
              </a:ext>
            </a:extLst>
          </p:cNvPr>
          <p:cNvSpPr>
            <a:spLocks noGrp="1"/>
          </p:cNvSpPr>
          <p:nvPr>
            <p:ph type="title"/>
          </p:nvPr>
        </p:nvSpPr>
        <p:spPr/>
        <p:txBody>
          <a:bodyPr>
            <a:normAutofit fontScale="90000"/>
          </a:bodyPr>
          <a:lstStyle/>
          <a:p>
            <a:r>
              <a:rPr lang="en-US" dirty="0"/>
              <a:t>What are my main goals in my preliminary research?</a:t>
            </a:r>
          </a:p>
        </p:txBody>
      </p:sp>
      <p:sp>
        <p:nvSpPr>
          <p:cNvPr id="3" name="Content Placeholder 2">
            <a:extLst>
              <a:ext uri="{FF2B5EF4-FFF2-40B4-BE49-F238E27FC236}">
                <a16:creationId xmlns:a16="http://schemas.microsoft.com/office/drawing/2014/main" id="{462FD5A2-19F0-9D4B-9F67-97BF3106E67C}"/>
              </a:ext>
            </a:extLst>
          </p:cNvPr>
          <p:cNvSpPr>
            <a:spLocks noGrp="1"/>
          </p:cNvSpPr>
          <p:nvPr>
            <p:ph idx="1"/>
          </p:nvPr>
        </p:nvSpPr>
        <p:spPr/>
        <p:txBody>
          <a:bodyPr/>
          <a:lstStyle/>
          <a:p>
            <a:r>
              <a:rPr lang="en-US" dirty="0"/>
              <a:t>Make sure you understand your topic.</a:t>
            </a:r>
          </a:p>
          <a:p>
            <a:r>
              <a:rPr lang="en-US" dirty="0"/>
              <a:t>Make sure there is enough reliable information available on your topic for you to write a good paper on it.</a:t>
            </a:r>
          </a:p>
          <a:p>
            <a:r>
              <a:rPr lang="en-US" dirty="0"/>
              <a:t>Start looking for ways to narrow down your topic.</a:t>
            </a:r>
          </a:p>
          <a:p>
            <a:r>
              <a:rPr lang="en-US" dirty="0"/>
              <a:t>Start looking for ways you can make your own argument(s) based on your topic. </a:t>
            </a:r>
          </a:p>
        </p:txBody>
      </p:sp>
    </p:spTree>
    <p:extLst>
      <p:ext uri="{BB962C8B-B14F-4D97-AF65-F5344CB8AC3E}">
        <p14:creationId xmlns:p14="http://schemas.microsoft.com/office/powerpoint/2010/main" val="1603528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BF3861-7162-E941-93EE-6F902A41817D}"/>
              </a:ext>
            </a:extLst>
          </p:cNvPr>
          <p:cNvSpPr>
            <a:spLocks noGrp="1"/>
          </p:cNvSpPr>
          <p:nvPr>
            <p:ph type="title"/>
          </p:nvPr>
        </p:nvSpPr>
        <p:spPr/>
        <p:txBody>
          <a:bodyPr/>
          <a:lstStyle/>
          <a:p>
            <a:r>
              <a:rPr lang="en-US" dirty="0"/>
              <a:t>How do I get started?</a:t>
            </a:r>
          </a:p>
        </p:txBody>
      </p:sp>
      <p:sp>
        <p:nvSpPr>
          <p:cNvPr id="3" name="Content Placeholder 2">
            <a:extLst>
              <a:ext uri="{FF2B5EF4-FFF2-40B4-BE49-F238E27FC236}">
                <a16:creationId xmlns:a16="http://schemas.microsoft.com/office/drawing/2014/main" id="{F9F821EB-5B32-994E-BD1D-95A6F6390B83}"/>
              </a:ext>
            </a:extLst>
          </p:cNvPr>
          <p:cNvSpPr>
            <a:spLocks noGrp="1"/>
          </p:cNvSpPr>
          <p:nvPr>
            <p:ph idx="1"/>
          </p:nvPr>
        </p:nvSpPr>
        <p:spPr/>
        <p:txBody>
          <a:bodyPr/>
          <a:lstStyle/>
          <a:p>
            <a:r>
              <a:rPr lang="en-US" dirty="0"/>
              <a:t>The first thing to do is just google your topic and start reading about it.</a:t>
            </a:r>
          </a:p>
          <a:p>
            <a:r>
              <a:rPr lang="en-US" dirty="0"/>
              <a:t>You should also look for YouTube documentaries (or Netflix, </a:t>
            </a:r>
            <a:r>
              <a:rPr lang="en-US" dirty="0" err="1"/>
              <a:t>etc</a:t>
            </a:r>
            <a:r>
              <a:rPr lang="en-US" dirty="0"/>
              <a:t>).</a:t>
            </a:r>
          </a:p>
          <a:p>
            <a:r>
              <a:rPr lang="en-US" dirty="0"/>
              <a:t>Once you are sure you understand the topic, start checking the library resources to make sure there is plenty of information available through reliable sources. </a:t>
            </a:r>
          </a:p>
        </p:txBody>
      </p:sp>
    </p:spTree>
    <p:extLst>
      <p:ext uri="{BB962C8B-B14F-4D97-AF65-F5344CB8AC3E}">
        <p14:creationId xmlns:p14="http://schemas.microsoft.com/office/powerpoint/2010/main" val="24370305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2D2409-E95D-1E48-96CC-15B581EE22BD}"/>
              </a:ext>
            </a:extLst>
          </p:cNvPr>
          <p:cNvSpPr>
            <a:spLocks noGrp="1"/>
          </p:cNvSpPr>
          <p:nvPr>
            <p:ph type="title"/>
          </p:nvPr>
        </p:nvSpPr>
        <p:spPr/>
        <p:txBody>
          <a:bodyPr/>
          <a:lstStyle/>
          <a:p>
            <a:r>
              <a:rPr lang="en-US" dirty="0"/>
              <a:t>What types of sources are acceptable?</a:t>
            </a:r>
          </a:p>
        </p:txBody>
      </p:sp>
      <p:sp>
        <p:nvSpPr>
          <p:cNvPr id="3" name="Content Placeholder 2">
            <a:extLst>
              <a:ext uri="{FF2B5EF4-FFF2-40B4-BE49-F238E27FC236}">
                <a16:creationId xmlns:a16="http://schemas.microsoft.com/office/drawing/2014/main" id="{4C170AC2-F7CE-A848-AC30-956078B686B7}"/>
              </a:ext>
            </a:extLst>
          </p:cNvPr>
          <p:cNvSpPr>
            <a:spLocks noGrp="1"/>
          </p:cNvSpPr>
          <p:nvPr>
            <p:ph idx="1"/>
          </p:nvPr>
        </p:nvSpPr>
        <p:spPr/>
        <p:txBody>
          <a:bodyPr/>
          <a:lstStyle/>
          <a:p>
            <a:r>
              <a:rPr lang="en-US" dirty="0"/>
              <a:t>Since your preliminary research is not the same as the research that goes into your research paper (though some of it will overlap), it is okay to read some sources that you might not be able to use in the actual research paper. You can read Wikipedia in your preliminary research to learn about the topic, but you can’t use Wikipedia as a source in your research paper. Many sources that are useful in the preliminary stage will not be good sources for a more substantive paper. </a:t>
            </a:r>
          </a:p>
          <a:p>
            <a:r>
              <a:rPr lang="en-US" dirty="0"/>
              <a:t>In other words, when you are first getting started, read everything you find. You will sort your sources into the good and the bad once you know enough to pick out the good. </a:t>
            </a:r>
          </a:p>
        </p:txBody>
      </p:sp>
    </p:spTree>
    <p:extLst>
      <p:ext uri="{BB962C8B-B14F-4D97-AF65-F5344CB8AC3E}">
        <p14:creationId xmlns:p14="http://schemas.microsoft.com/office/powerpoint/2010/main" val="27648279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FF434E-41EE-1C4C-9BAA-550FDAB11ECD}"/>
              </a:ext>
            </a:extLst>
          </p:cNvPr>
          <p:cNvSpPr>
            <a:spLocks noGrp="1"/>
          </p:cNvSpPr>
          <p:nvPr>
            <p:ph type="title"/>
          </p:nvPr>
        </p:nvSpPr>
        <p:spPr/>
        <p:txBody>
          <a:bodyPr>
            <a:normAutofit fontScale="90000"/>
          </a:bodyPr>
          <a:lstStyle/>
          <a:p>
            <a:r>
              <a:rPr lang="en-US" dirty="0"/>
              <a:t>When will I know I’m finished with preliminary research?</a:t>
            </a:r>
          </a:p>
        </p:txBody>
      </p:sp>
      <p:sp>
        <p:nvSpPr>
          <p:cNvPr id="3" name="Content Placeholder 2">
            <a:extLst>
              <a:ext uri="{FF2B5EF4-FFF2-40B4-BE49-F238E27FC236}">
                <a16:creationId xmlns:a16="http://schemas.microsoft.com/office/drawing/2014/main" id="{ADC4CE81-658E-224E-AF2F-1440CD01146A}"/>
              </a:ext>
            </a:extLst>
          </p:cNvPr>
          <p:cNvSpPr>
            <a:spLocks noGrp="1"/>
          </p:cNvSpPr>
          <p:nvPr>
            <p:ph idx="1"/>
          </p:nvPr>
        </p:nvSpPr>
        <p:spPr/>
        <p:txBody>
          <a:bodyPr/>
          <a:lstStyle/>
          <a:p>
            <a:pPr marL="0" indent="0">
              <a:buNone/>
            </a:pPr>
            <a:r>
              <a:rPr lang="en-US" dirty="0"/>
              <a:t>You are finished with your preliminary research when you have a great idea for your topic, and you know what angle to take and how to make the topic your own. At this point, you should have also verified that you will be able to find plenty of useful sources on the topic for your research paper. </a:t>
            </a:r>
          </a:p>
        </p:txBody>
      </p:sp>
    </p:spTree>
    <p:extLst>
      <p:ext uri="{BB962C8B-B14F-4D97-AF65-F5344CB8AC3E}">
        <p14:creationId xmlns:p14="http://schemas.microsoft.com/office/powerpoint/2010/main" val="24407836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74DF42-0823-3E45-A56C-FC292DE9C9D9}"/>
              </a:ext>
            </a:extLst>
          </p:cNvPr>
          <p:cNvSpPr>
            <a:spLocks noGrp="1"/>
          </p:cNvSpPr>
          <p:nvPr>
            <p:ph type="title"/>
          </p:nvPr>
        </p:nvSpPr>
        <p:spPr/>
        <p:txBody>
          <a:bodyPr>
            <a:normAutofit fontScale="90000"/>
          </a:bodyPr>
          <a:lstStyle/>
          <a:p>
            <a:r>
              <a:rPr lang="en-US" dirty="0"/>
              <a:t>What do I do when I’m finished with </a:t>
            </a:r>
            <a:r>
              <a:rPr lang="en-US" dirty="0" err="1"/>
              <a:t>prelimary</a:t>
            </a:r>
            <a:r>
              <a:rPr lang="en-US" dirty="0"/>
              <a:t> research?</a:t>
            </a:r>
          </a:p>
        </p:txBody>
      </p:sp>
      <p:sp>
        <p:nvSpPr>
          <p:cNvPr id="3" name="Content Placeholder 2">
            <a:extLst>
              <a:ext uri="{FF2B5EF4-FFF2-40B4-BE49-F238E27FC236}">
                <a16:creationId xmlns:a16="http://schemas.microsoft.com/office/drawing/2014/main" id="{580F7028-1B8D-E945-8D75-DA27396935C7}"/>
              </a:ext>
            </a:extLst>
          </p:cNvPr>
          <p:cNvSpPr>
            <a:spLocks noGrp="1"/>
          </p:cNvSpPr>
          <p:nvPr>
            <p:ph idx="1"/>
          </p:nvPr>
        </p:nvSpPr>
        <p:spPr/>
        <p:txBody>
          <a:bodyPr/>
          <a:lstStyle/>
          <a:p>
            <a:r>
              <a:rPr lang="en-US" dirty="0"/>
              <a:t>Start making a preliminary outline for your research paper.</a:t>
            </a:r>
          </a:p>
          <a:p>
            <a:r>
              <a:rPr lang="en-US" dirty="0"/>
              <a:t>Start looking for sources that specifically fit your outline. Make sure these are good, substantive sources that you will be able to use in your research paper. </a:t>
            </a:r>
          </a:p>
        </p:txBody>
      </p:sp>
    </p:spTree>
    <p:extLst>
      <p:ext uri="{BB962C8B-B14F-4D97-AF65-F5344CB8AC3E}">
        <p14:creationId xmlns:p14="http://schemas.microsoft.com/office/powerpoint/2010/main" val="1087684630"/>
      </p:ext>
    </p:extLst>
  </p:cSld>
  <p:clrMapOvr>
    <a:masterClrMapping/>
  </p:clrMapOvr>
</p:sld>
</file>

<file path=ppt/theme/theme1.xml><?xml version="1.0" encoding="utf-8"?>
<a:theme xmlns:a="http://schemas.openxmlformats.org/drawingml/2006/main" name="Atlas">
  <a:themeElements>
    <a:clrScheme name="Atlas">
      <a:dk1>
        <a:sysClr val="windowText" lastClr="000000"/>
      </a:dk1>
      <a:lt1>
        <a:sysClr val="window" lastClr="FFFFFF"/>
      </a:lt1>
      <a:dk2>
        <a:srgbClr val="454545"/>
      </a:dk2>
      <a:lt2>
        <a:srgbClr val="E0E0E0"/>
      </a:lt2>
      <a:accent1>
        <a:srgbClr val="F81B02"/>
      </a:accent1>
      <a:accent2>
        <a:srgbClr val="FC7715"/>
      </a:accent2>
      <a:accent3>
        <a:srgbClr val="AFBF41"/>
      </a:accent3>
      <a:accent4>
        <a:srgbClr val="50C49F"/>
      </a:accent4>
      <a:accent5>
        <a:srgbClr val="3B95C4"/>
      </a:accent5>
      <a:accent6>
        <a:srgbClr val="B560D4"/>
      </a:accent6>
      <a:hlink>
        <a:srgbClr val="FC5A1A"/>
      </a:hlink>
      <a:folHlink>
        <a:srgbClr val="B49E74"/>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508F7963-D0B5-43F7-BB2C-FCE3009C08EC}"/>
    </a:ext>
  </a:extLst>
</a:theme>
</file>

<file path=docProps/app.xml><?xml version="1.0" encoding="utf-8"?>
<Properties xmlns="http://schemas.openxmlformats.org/officeDocument/2006/extended-properties" xmlns:vt="http://schemas.openxmlformats.org/officeDocument/2006/docPropsVTypes">
  <Template>{824F12B0-DC1C-6546-A50C-8147AAED9E3C}tf16401369</Template>
  <TotalTime>2166</TotalTime>
  <Words>574</Words>
  <Application>Microsoft Macintosh PowerPoint</Application>
  <PresentationFormat>Widescreen</PresentationFormat>
  <Paragraphs>24</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Calibri Light</vt:lpstr>
      <vt:lpstr>Rockwell</vt:lpstr>
      <vt:lpstr>Wingdings</vt:lpstr>
      <vt:lpstr>Atlas</vt:lpstr>
      <vt:lpstr>Step 1 in the Research Process</vt:lpstr>
      <vt:lpstr>What is preliminary research? </vt:lpstr>
      <vt:lpstr>What’s the purpose of preliminary research</vt:lpstr>
      <vt:lpstr>What are my main goals in my preliminary research?</vt:lpstr>
      <vt:lpstr>How do I get started?</vt:lpstr>
      <vt:lpstr>What types of sources are acceptable?</vt:lpstr>
      <vt:lpstr>When will I know I’m finished with preliminary research?</vt:lpstr>
      <vt:lpstr>What do I do when I’m finished with prelimary research?</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Step 1 in the Research Process</dc:title>
  <dc:creator>Microsoft Office User</dc:creator>
  <cp:lastModifiedBy>Microsoft Office User</cp:lastModifiedBy>
  <cp:revision>8</cp:revision>
  <cp:lastPrinted>2018-09-04T20:51:13Z</cp:lastPrinted>
  <dcterms:created xsi:type="dcterms:W3CDTF">2018-09-03T14:28:03Z</dcterms:created>
  <dcterms:modified xsi:type="dcterms:W3CDTF">2020-09-20T00:39:09Z</dcterms:modified>
</cp:coreProperties>
</file>