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58" r:id="rId5"/>
    <p:sldId id="259" r:id="rId6"/>
    <p:sldId id="267"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729"/>
  </p:normalViewPr>
  <p:slideViewPr>
    <p:cSldViewPr snapToGrid="0" snapToObjects="1">
      <p:cViewPr varScale="1">
        <p:scale>
          <a:sx n="90" d="100"/>
          <a:sy n="90" d="100"/>
        </p:scale>
        <p:origin x="232" y="7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02EBC5-38DC-47DD-8EBF-B90149C1C95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81186A5-DD5F-4D2A-9D11-FC6374B0AA9C}">
      <dgm:prSet/>
      <dgm:spPr/>
      <dgm:t>
        <a:bodyPr/>
        <a:lstStyle/>
        <a:p>
          <a:r>
            <a:rPr lang="en-US"/>
            <a:t>To make sure your sources are acceptable for the assignment.</a:t>
          </a:r>
        </a:p>
      </dgm:t>
    </dgm:pt>
    <dgm:pt modelId="{B4787296-E566-4782-92F0-03239E834775}" type="parTrans" cxnId="{CD0E2439-451A-4B88-B3B9-EF68F119C465}">
      <dgm:prSet/>
      <dgm:spPr/>
      <dgm:t>
        <a:bodyPr/>
        <a:lstStyle/>
        <a:p>
          <a:endParaRPr lang="en-US"/>
        </a:p>
      </dgm:t>
    </dgm:pt>
    <dgm:pt modelId="{CB32E32B-A667-493D-8BD8-79394C273D12}" type="sibTrans" cxnId="{CD0E2439-451A-4B88-B3B9-EF68F119C465}">
      <dgm:prSet/>
      <dgm:spPr/>
      <dgm:t>
        <a:bodyPr/>
        <a:lstStyle/>
        <a:p>
          <a:endParaRPr lang="en-US"/>
        </a:p>
      </dgm:t>
    </dgm:pt>
    <dgm:pt modelId="{B7BC33A9-A1AE-4FB0-BC59-8877CCCE983A}">
      <dgm:prSet/>
      <dgm:spPr/>
      <dgm:t>
        <a:bodyPr/>
        <a:lstStyle/>
        <a:p>
          <a:r>
            <a:rPr lang="en-US"/>
            <a:t>To make sure your sources are the best available.</a:t>
          </a:r>
        </a:p>
      </dgm:t>
    </dgm:pt>
    <dgm:pt modelId="{45AA6E49-275D-40A9-89B5-4BFDB17F7F70}" type="parTrans" cxnId="{EEECBF12-5F86-456C-B759-64FEDECA3572}">
      <dgm:prSet/>
      <dgm:spPr/>
      <dgm:t>
        <a:bodyPr/>
        <a:lstStyle/>
        <a:p>
          <a:endParaRPr lang="en-US"/>
        </a:p>
      </dgm:t>
    </dgm:pt>
    <dgm:pt modelId="{8AEF2CF9-0158-4DA4-A9C7-A0050A133B9B}" type="sibTrans" cxnId="{EEECBF12-5F86-456C-B759-64FEDECA3572}">
      <dgm:prSet/>
      <dgm:spPr/>
      <dgm:t>
        <a:bodyPr/>
        <a:lstStyle/>
        <a:p>
          <a:endParaRPr lang="en-US"/>
        </a:p>
      </dgm:t>
    </dgm:pt>
    <dgm:pt modelId="{13CBEF12-EB60-A142-AE6E-0609960F023C}" type="pres">
      <dgm:prSet presAssocID="{A902EBC5-38DC-47DD-8EBF-B90149C1C954}" presName="linear" presStyleCnt="0">
        <dgm:presLayoutVars>
          <dgm:animLvl val="lvl"/>
          <dgm:resizeHandles val="exact"/>
        </dgm:presLayoutVars>
      </dgm:prSet>
      <dgm:spPr/>
    </dgm:pt>
    <dgm:pt modelId="{11B262D4-5827-1E4A-BFD2-D1E29DFF1596}" type="pres">
      <dgm:prSet presAssocID="{881186A5-DD5F-4D2A-9D11-FC6374B0AA9C}" presName="parentText" presStyleLbl="node1" presStyleIdx="0" presStyleCnt="2">
        <dgm:presLayoutVars>
          <dgm:chMax val="0"/>
          <dgm:bulletEnabled val="1"/>
        </dgm:presLayoutVars>
      </dgm:prSet>
      <dgm:spPr/>
    </dgm:pt>
    <dgm:pt modelId="{56A260CE-3731-1C4E-A52A-00045FB169E9}" type="pres">
      <dgm:prSet presAssocID="{CB32E32B-A667-493D-8BD8-79394C273D12}" presName="spacer" presStyleCnt="0"/>
      <dgm:spPr/>
    </dgm:pt>
    <dgm:pt modelId="{80396F30-764A-B644-B9CC-D2D4597BDBFE}" type="pres">
      <dgm:prSet presAssocID="{B7BC33A9-A1AE-4FB0-BC59-8877CCCE983A}" presName="parentText" presStyleLbl="node1" presStyleIdx="1" presStyleCnt="2">
        <dgm:presLayoutVars>
          <dgm:chMax val="0"/>
          <dgm:bulletEnabled val="1"/>
        </dgm:presLayoutVars>
      </dgm:prSet>
      <dgm:spPr/>
    </dgm:pt>
  </dgm:ptLst>
  <dgm:cxnLst>
    <dgm:cxn modelId="{EEECBF12-5F86-456C-B759-64FEDECA3572}" srcId="{A902EBC5-38DC-47DD-8EBF-B90149C1C954}" destId="{B7BC33A9-A1AE-4FB0-BC59-8877CCCE983A}" srcOrd="1" destOrd="0" parTransId="{45AA6E49-275D-40A9-89B5-4BFDB17F7F70}" sibTransId="{8AEF2CF9-0158-4DA4-A9C7-A0050A133B9B}"/>
    <dgm:cxn modelId="{CD0E2439-451A-4B88-B3B9-EF68F119C465}" srcId="{A902EBC5-38DC-47DD-8EBF-B90149C1C954}" destId="{881186A5-DD5F-4D2A-9D11-FC6374B0AA9C}" srcOrd="0" destOrd="0" parTransId="{B4787296-E566-4782-92F0-03239E834775}" sibTransId="{CB32E32B-A667-493D-8BD8-79394C273D12}"/>
    <dgm:cxn modelId="{4EC07C81-F3FE-C648-90CC-501D7D003676}" type="presOf" srcId="{A902EBC5-38DC-47DD-8EBF-B90149C1C954}" destId="{13CBEF12-EB60-A142-AE6E-0609960F023C}" srcOrd="0" destOrd="0" presId="urn:microsoft.com/office/officeart/2005/8/layout/vList2"/>
    <dgm:cxn modelId="{049D5284-24D9-D345-BF0C-19336066569C}" type="presOf" srcId="{881186A5-DD5F-4D2A-9D11-FC6374B0AA9C}" destId="{11B262D4-5827-1E4A-BFD2-D1E29DFF1596}" srcOrd="0" destOrd="0" presId="urn:microsoft.com/office/officeart/2005/8/layout/vList2"/>
    <dgm:cxn modelId="{85DFFAF7-7B56-934A-80ED-D0177A726432}" type="presOf" srcId="{B7BC33A9-A1AE-4FB0-BC59-8877CCCE983A}" destId="{80396F30-764A-B644-B9CC-D2D4597BDBFE}" srcOrd="0" destOrd="0" presId="urn:microsoft.com/office/officeart/2005/8/layout/vList2"/>
    <dgm:cxn modelId="{6D5CF464-D4CB-CB4C-8A24-FB77CC591798}" type="presParOf" srcId="{13CBEF12-EB60-A142-AE6E-0609960F023C}" destId="{11B262D4-5827-1E4A-BFD2-D1E29DFF1596}" srcOrd="0" destOrd="0" presId="urn:microsoft.com/office/officeart/2005/8/layout/vList2"/>
    <dgm:cxn modelId="{E41303B6-69AD-7647-9569-BAF7160C966A}" type="presParOf" srcId="{13CBEF12-EB60-A142-AE6E-0609960F023C}" destId="{56A260CE-3731-1C4E-A52A-00045FB169E9}" srcOrd="1" destOrd="0" presId="urn:microsoft.com/office/officeart/2005/8/layout/vList2"/>
    <dgm:cxn modelId="{3F23C5E3-044B-5B45-8B8F-DCB0503986B9}" type="presParOf" srcId="{13CBEF12-EB60-A142-AE6E-0609960F023C}" destId="{80396F30-764A-B644-B9CC-D2D4597BDBF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7BD918-2193-4D55-87F2-4BE075805760}" type="doc">
      <dgm:prSet loTypeId="urn:microsoft.com/office/officeart/2005/8/layout/default" loCatId="list" qsTypeId="urn:microsoft.com/office/officeart/2005/8/quickstyle/simple4" qsCatId="simple" csTypeId="urn:microsoft.com/office/officeart/2005/8/colors/colorful5" csCatId="colorful"/>
      <dgm:spPr/>
      <dgm:t>
        <a:bodyPr/>
        <a:lstStyle/>
        <a:p>
          <a:endParaRPr lang="en-US"/>
        </a:p>
      </dgm:t>
    </dgm:pt>
    <dgm:pt modelId="{5DC2ED95-4C27-4095-8310-DB665A55B9E0}">
      <dgm:prSet/>
      <dgm:spPr/>
      <dgm:t>
        <a:bodyPr/>
        <a:lstStyle/>
        <a:p>
          <a:r>
            <a:rPr lang="en-US"/>
            <a:t>Do your sources reflect the most recent information available on your topic?</a:t>
          </a:r>
        </a:p>
      </dgm:t>
    </dgm:pt>
    <dgm:pt modelId="{2F7953ED-7A7A-4CB9-9706-2E81C10311C7}" type="parTrans" cxnId="{22E4FB7B-4349-446D-98BB-5D5EA9A8C3F7}">
      <dgm:prSet/>
      <dgm:spPr/>
      <dgm:t>
        <a:bodyPr/>
        <a:lstStyle/>
        <a:p>
          <a:endParaRPr lang="en-US"/>
        </a:p>
      </dgm:t>
    </dgm:pt>
    <dgm:pt modelId="{B0F18D82-FECB-43D7-B6F3-9F2FC5529C45}" type="sibTrans" cxnId="{22E4FB7B-4349-446D-98BB-5D5EA9A8C3F7}">
      <dgm:prSet/>
      <dgm:spPr/>
      <dgm:t>
        <a:bodyPr/>
        <a:lstStyle/>
        <a:p>
          <a:endParaRPr lang="en-US"/>
        </a:p>
      </dgm:t>
    </dgm:pt>
    <dgm:pt modelId="{BD4F0714-AD54-4F14-B347-81FC06F31D6C}">
      <dgm:prSet/>
      <dgm:spPr/>
      <dgm:t>
        <a:bodyPr/>
        <a:lstStyle/>
        <a:p>
          <a:r>
            <a:rPr lang="en-US"/>
            <a:t>Is it possible that some of your information might be outdated?</a:t>
          </a:r>
        </a:p>
      </dgm:t>
    </dgm:pt>
    <dgm:pt modelId="{D395A555-547D-49AF-BC95-6119ED940E3B}" type="parTrans" cxnId="{8A9D44B9-E3DE-4998-A47C-A4EE02CBD49C}">
      <dgm:prSet/>
      <dgm:spPr/>
      <dgm:t>
        <a:bodyPr/>
        <a:lstStyle/>
        <a:p>
          <a:endParaRPr lang="en-US"/>
        </a:p>
      </dgm:t>
    </dgm:pt>
    <dgm:pt modelId="{496F7E58-2E67-46F3-B4B8-CF31981CB249}" type="sibTrans" cxnId="{8A9D44B9-E3DE-4998-A47C-A4EE02CBD49C}">
      <dgm:prSet/>
      <dgm:spPr/>
      <dgm:t>
        <a:bodyPr/>
        <a:lstStyle/>
        <a:p>
          <a:endParaRPr lang="en-US"/>
        </a:p>
      </dgm:t>
    </dgm:pt>
    <dgm:pt modelId="{DBC75ED6-72DD-5145-BF25-7B1A3B37E360}" type="pres">
      <dgm:prSet presAssocID="{A87BD918-2193-4D55-87F2-4BE075805760}" presName="diagram" presStyleCnt="0">
        <dgm:presLayoutVars>
          <dgm:dir/>
          <dgm:resizeHandles val="exact"/>
        </dgm:presLayoutVars>
      </dgm:prSet>
      <dgm:spPr/>
    </dgm:pt>
    <dgm:pt modelId="{F4F79B92-F906-E64C-83B7-125147842707}" type="pres">
      <dgm:prSet presAssocID="{5DC2ED95-4C27-4095-8310-DB665A55B9E0}" presName="node" presStyleLbl="node1" presStyleIdx="0" presStyleCnt="2">
        <dgm:presLayoutVars>
          <dgm:bulletEnabled val="1"/>
        </dgm:presLayoutVars>
      </dgm:prSet>
      <dgm:spPr/>
    </dgm:pt>
    <dgm:pt modelId="{F76EA421-7214-2549-A96E-3F35F0292A91}" type="pres">
      <dgm:prSet presAssocID="{B0F18D82-FECB-43D7-B6F3-9F2FC5529C45}" presName="sibTrans" presStyleCnt="0"/>
      <dgm:spPr/>
    </dgm:pt>
    <dgm:pt modelId="{E7055282-B318-AB4C-AD45-83549C4E93F6}" type="pres">
      <dgm:prSet presAssocID="{BD4F0714-AD54-4F14-B347-81FC06F31D6C}" presName="node" presStyleLbl="node1" presStyleIdx="1" presStyleCnt="2">
        <dgm:presLayoutVars>
          <dgm:bulletEnabled val="1"/>
        </dgm:presLayoutVars>
      </dgm:prSet>
      <dgm:spPr/>
    </dgm:pt>
  </dgm:ptLst>
  <dgm:cxnLst>
    <dgm:cxn modelId="{B6F74B1C-D3E1-5A45-9279-D6DBE2D7492C}" type="presOf" srcId="{5DC2ED95-4C27-4095-8310-DB665A55B9E0}" destId="{F4F79B92-F906-E64C-83B7-125147842707}" srcOrd="0" destOrd="0" presId="urn:microsoft.com/office/officeart/2005/8/layout/default"/>
    <dgm:cxn modelId="{8A50786F-2E9B-0F40-B678-C5C3DBDE4F58}" type="presOf" srcId="{A87BD918-2193-4D55-87F2-4BE075805760}" destId="{DBC75ED6-72DD-5145-BF25-7B1A3B37E360}" srcOrd="0" destOrd="0" presId="urn:microsoft.com/office/officeart/2005/8/layout/default"/>
    <dgm:cxn modelId="{22E4FB7B-4349-446D-98BB-5D5EA9A8C3F7}" srcId="{A87BD918-2193-4D55-87F2-4BE075805760}" destId="{5DC2ED95-4C27-4095-8310-DB665A55B9E0}" srcOrd="0" destOrd="0" parTransId="{2F7953ED-7A7A-4CB9-9706-2E81C10311C7}" sibTransId="{B0F18D82-FECB-43D7-B6F3-9F2FC5529C45}"/>
    <dgm:cxn modelId="{8A9D44B9-E3DE-4998-A47C-A4EE02CBD49C}" srcId="{A87BD918-2193-4D55-87F2-4BE075805760}" destId="{BD4F0714-AD54-4F14-B347-81FC06F31D6C}" srcOrd="1" destOrd="0" parTransId="{D395A555-547D-49AF-BC95-6119ED940E3B}" sibTransId="{496F7E58-2E67-46F3-B4B8-CF31981CB249}"/>
    <dgm:cxn modelId="{E36A57F3-2B59-6043-98C4-2463EDA4E31A}" type="presOf" srcId="{BD4F0714-AD54-4F14-B347-81FC06F31D6C}" destId="{E7055282-B318-AB4C-AD45-83549C4E93F6}" srcOrd="0" destOrd="0" presId="urn:microsoft.com/office/officeart/2005/8/layout/default"/>
    <dgm:cxn modelId="{81663B56-D523-7341-A159-F777260879C5}" type="presParOf" srcId="{DBC75ED6-72DD-5145-BF25-7B1A3B37E360}" destId="{F4F79B92-F906-E64C-83B7-125147842707}" srcOrd="0" destOrd="0" presId="urn:microsoft.com/office/officeart/2005/8/layout/default"/>
    <dgm:cxn modelId="{CEBDF90A-EEA8-1545-897B-6CE3CC0E126A}" type="presParOf" srcId="{DBC75ED6-72DD-5145-BF25-7B1A3B37E360}" destId="{F76EA421-7214-2549-A96E-3F35F0292A91}" srcOrd="1" destOrd="0" presId="urn:microsoft.com/office/officeart/2005/8/layout/default"/>
    <dgm:cxn modelId="{9D83E9B8-18A6-AE4C-A6C6-CB96DFC16508}" type="presParOf" srcId="{DBC75ED6-72DD-5145-BF25-7B1A3B37E360}" destId="{E7055282-B318-AB4C-AD45-83549C4E93F6}"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D99510-73A4-4CC9-BF88-6EB3680C4A9F}" type="doc">
      <dgm:prSet loTypeId="urn:microsoft.com/office/officeart/2005/8/layout/process4" loCatId="process" qsTypeId="urn:microsoft.com/office/officeart/2005/8/quickstyle/simple4" qsCatId="simple" csTypeId="urn:microsoft.com/office/officeart/2005/8/colors/colorful1" csCatId="colorful" phldr="1"/>
      <dgm:spPr/>
      <dgm:t>
        <a:bodyPr/>
        <a:lstStyle/>
        <a:p>
          <a:endParaRPr lang="en-US"/>
        </a:p>
      </dgm:t>
    </dgm:pt>
    <dgm:pt modelId="{75338A67-1B11-412F-8F57-088BDE92ABD5}">
      <dgm:prSet/>
      <dgm:spPr/>
      <dgm:t>
        <a:bodyPr/>
        <a:lstStyle/>
        <a:p>
          <a:pPr algn="l"/>
          <a:r>
            <a:rPr lang="en-US" b="1" dirty="0"/>
            <a:t>Do you know who wrote your article? If you don’t know the credentials of the author, you should at least know the credentials of the publisher. If you can’t find information on either, you should not use the source.</a:t>
          </a:r>
        </a:p>
      </dgm:t>
    </dgm:pt>
    <dgm:pt modelId="{BF475493-16AA-4BBE-A7E1-633D592EED2A}" type="parTrans" cxnId="{BA268914-881B-42DF-B239-58094BF699A8}">
      <dgm:prSet/>
      <dgm:spPr/>
      <dgm:t>
        <a:bodyPr/>
        <a:lstStyle/>
        <a:p>
          <a:endParaRPr lang="en-US"/>
        </a:p>
      </dgm:t>
    </dgm:pt>
    <dgm:pt modelId="{5800899E-09C2-454A-A08D-BE7466CE65F5}" type="sibTrans" cxnId="{BA268914-881B-42DF-B239-58094BF699A8}">
      <dgm:prSet/>
      <dgm:spPr/>
      <dgm:t>
        <a:bodyPr/>
        <a:lstStyle/>
        <a:p>
          <a:endParaRPr lang="en-US"/>
        </a:p>
      </dgm:t>
    </dgm:pt>
    <dgm:pt modelId="{73F8EC06-1748-4838-A3AA-137C99770D35}">
      <dgm:prSet/>
      <dgm:spPr/>
      <dgm:t>
        <a:bodyPr/>
        <a:lstStyle/>
        <a:p>
          <a:pPr algn="l"/>
          <a:r>
            <a:rPr lang="en-US" b="1" dirty="0"/>
            <a:t>Can you find anything that might suggest bias on the part of the author or publisher</a:t>
          </a:r>
          <a:r>
            <a:rPr lang="en-US" dirty="0"/>
            <a:t>? </a:t>
          </a:r>
          <a:r>
            <a:rPr lang="en-US" b="1" dirty="0"/>
            <a:t>If so, you need to think twice before using the source. Sometimes you can use a biased source if you balance it out with an alternate opinion, but if the bias is strong, it’s best to find something else altogether.</a:t>
          </a:r>
        </a:p>
      </dgm:t>
    </dgm:pt>
    <dgm:pt modelId="{F8A26247-28D6-4241-A598-0A0C1819678D}" type="parTrans" cxnId="{25E7777A-E6BC-4EB3-8D66-CBFA97B43CD7}">
      <dgm:prSet/>
      <dgm:spPr/>
      <dgm:t>
        <a:bodyPr/>
        <a:lstStyle/>
        <a:p>
          <a:endParaRPr lang="en-US"/>
        </a:p>
      </dgm:t>
    </dgm:pt>
    <dgm:pt modelId="{78B4A040-68D7-41C2-9E57-8FA96EEA6A34}" type="sibTrans" cxnId="{25E7777A-E6BC-4EB3-8D66-CBFA97B43CD7}">
      <dgm:prSet/>
      <dgm:spPr/>
      <dgm:t>
        <a:bodyPr/>
        <a:lstStyle/>
        <a:p>
          <a:endParaRPr lang="en-US"/>
        </a:p>
      </dgm:t>
    </dgm:pt>
    <dgm:pt modelId="{719D450F-CB49-46C9-8170-CD8D3CA5484B}">
      <dgm:prSet/>
      <dgm:spPr/>
      <dgm:t>
        <a:bodyPr/>
        <a:lstStyle/>
        <a:p>
          <a:pPr algn="l"/>
          <a:r>
            <a:rPr lang="en-US" b="1" dirty="0"/>
            <a:t>Does it sound like a conspiracy theory</a:t>
          </a:r>
          <a:r>
            <a:rPr lang="en-US" dirty="0"/>
            <a:t>? </a:t>
          </a:r>
          <a:r>
            <a:rPr lang="en-US" b="1" dirty="0"/>
            <a:t>If so, and you are unable to verify the information in sources known to be reliable, it’s a terrible source. Drop it now. </a:t>
          </a:r>
        </a:p>
      </dgm:t>
    </dgm:pt>
    <dgm:pt modelId="{C0F9AA14-ABD3-4B22-BE6E-07D5A85FD962}" type="parTrans" cxnId="{6F6B4455-C545-43E2-8C65-2CCC28B62BDD}">
      <dgm:prSet/>
      <dgm:spPr/>
      <dgm:t>
        <a:bodyPr/>
        <a:lstStyle/>
        <a:p>
          <a:endParaRPr lang="en-US"/>
        </a:p>
      </dgm:t>
    </dgm:pt>
    <dgm:pt modelId="{35AFA7ED-0FDC-480B-B29A-6E1579A4B86D}" type="sibTrans" cxnId="{6F6B4455-C545-43E2-8C65-2CCC28B62BDD}">
      <dgm:prSet/>
      <dgm:spPr/>
      <dgm:t>
        <a:bodyPr/>
        <a:lstStyle/>
        <a:p>
          <a:endParaRPr lang="en-US"/>
        </a:p>
      </dgm:t>
    </dgm:pt>
    <dgm:pt modelId="{E8F91591-E04F-7642-96D2-1815B610ABEE}" type="pres">
      <dgm:prSet presAssocID="{66D99510-73A4-4CC9-BF88-6EB3680C4A9F}" presName="Name0" presStyleCnt="0">
        <dgm:presLayoutVars>
          <dgm:dir/>
          <dgm:animLvl val="lvl"/>
          <dgm:resizeHandles val="exact"/>
        </dgm:presLayoutVars>
      </dgm:prSet>
      <dgm:spPr/>
    </dgm:pt>
    <dgm:pt modelId="{244D346B-12C2-3D44-A950-43455CE52803}" type="pres">
      <dgm:prSet presAssocID="{719D450F-CB49-46C9-8170-CD8D3CA5484B}" presName="boxAndChildren" presStyleCnt="0"/>
      <dgm:spPr/>
    </dgm:pt>
    <dgm:pt modelId="{9BC2C948-9808-984E-9608-D318EC49FC5B}" type="pres">
      <dgm:prSet presAssocID="{719D450F-CB49-46C9-8170-CD8D3CA5484B}" presName="parentTextBox" presStyleLbl="node1" presStyleIdx="0" presStyleCnt="3"/>
      <dgm:spPr/>
    </dgm:pt>
    <dgm:pt modelId="{53C20320-2408-E748-978C-091B0D798C9A}" type="pres">
      <dgm:prSet presAssocID="{78B4A040-68D7-41C2-9E57-8FA96EEA6A34}" presName="sp" presStyleCnt="0"/>
      <dgm:spPr/>
    </dgm:pt>
    <dgm:pt modelId="{0049030B-A134-5E45-BDB0-E0B1D8CD2DDB}" type="pres">
      <dgm:prSet presAssocID="{73F8EC06-1748-4838-A3AA-137C99770D35}" presName="arrowAndChildren" presStyleCnt="0"/>
      <dgm:spPr/>
    </dgm:pt>
    <dgm:pt modelId="{2D9902B0-03C6-9340-8E58-758A5CCA8AE8}" type="pres">
      <dgm:prSet presAssocID="{73F8EC06-1748-4838-A3AA-137C99770D35}" presName="parentTextArrow" presStyleLbl="node1" presStyleIdx="1" presStyleCnt="3"/>
      <dgm:spPr/>
    </dgm:pt>
    <dgm:pt modelId="{DA2266B2-18AD-7740-8A3C-4915CD8D53DD}" type="pres">
      <dgm:prSet presAssocID="{5800899E-09C2-454A-A08D-BE7466CE65F5}" presName="sp" presStyleCnt="0"/>
      <dgm:spPr/>
    </dgm:pt>
    <dgm:pt modelId="{60C2074C-C065-0945-9FB7-FDF37230F1A3}" type="pres">
      <dgm:prSet presAssocID="{75338A67-1B11-412F-8F57-088BDE92ABD5}" presName="arrowAndChildren" presStyleCnt="0"/>
      <dgm:spPr/>
    </dgm:pt>
    <dgm:pt modelId="{64F2111C-DE46-ED4A-90C7-5782AEC080EE}" type="pres">
      <dgm:prSet presAssocID="{75338A67-1B11-412F-8F57-088BDE92ABD5}" presName="parentTextArrow" presStyleLbl="node1" presStyleIdx="2" presStyleCnt="3"/>
      <dgm:spPr/>
    </dgm:pt>
  </dgm:ptLst>
  <dgm:cxnLst>
    <dgm:cxn modelId="{BA268914-881B-42DF-B239-58094BF699A8}" srcId="{66D99510-73A4-4CC9-BF88-6EB3680C4A9F}" destId="{75338A67-1B11-412F-8F57-088BDE92ABD5}" srcOrd="0" destOrd="0" parTransId="{BF475493-16AA-4BBE-A7E1-633D592EED2A}" sibTransId="{5800899E-09C2-454A-A08D-BE7466CE65F5}"/>
    <dgm:cxn modelId="{6F6B4455-C545-43E2-8C65-2CCC28B62BDD}" srcId="{66D99510-73A4-4CC9-BF88-6EB3680C4A9F}" destId="{719D450F-CB49-46C9-8170-CD8D3CA5484B}" srcOrd="2" destOrd="0" parTransId="{C0F9AA14-ABD3-4B22-BE6E-07D5A85FD962}" sibTransId="{35AFA7ED-0FDC-480B-B29A-6E1579A4B86D}"/>
    <dgm:cxn modelId="{25E7777A-E6BC-4EB3-8D66-CBFA97B43CD7}" srcId="{66D99510-73A4-4CC9-BF88-6EB3680C4A9F}" destId="{73F8EC06-1748-4838-A3AA-137C99770D35}" srcOrd="1" destOrd="0" parTransId="{F8A26247-28D6-4241-A598-0A0C1819678D}" sibTransId="{78B4A040-68D7-41C2-9E57-8FA96EEA6A34}"/>
    <dgm:cxn modelId="{6486C89A-E052-7C48-AAFC-D3185E23D8D6}" type="presOf" srcId="{66D99510-73A4-4CC9-BF88-6EB3680C4A9F}" destId="{E8F91591-E04F-7642-96D2-1815B610ABEE}" srcOrd="0" destOrd="0" presId="urn:microsoft.com/office/officeart/2005/8/layout/process4"/>
    <dgm:cxn modelId="{22E653BE-8FE0-104C-A0D8-1F15812F8F99}" type="presOf" srcId="{719D450F-CB49-46C9-8170-CD8D3CA5484B}" destId="{9BC2C948-9808-984E-9608-D318EC49FC5B}" srcOrd="0" destOrd="0" presId="urn:microsoft.com/office/officeart/2005/8/layout/process4"/>
    <dgm:cxn modelId="{B1E093DC-E545-E448-AAD0-FACF693E58CA}" type="presOf" srcId="{75338A67-1B11-412F-8F57-088BDE92ABD5}" destId="{64F2111C-DE46-ED4A-90C7-5782AEC080EE}" srcOrd="0" destOrd="0" presId="urn:microsoft.com/office/officeart/2005/8/layout/process4"/>
    <dgm:cxn modelId="{211F60E8-D2B5-0146-936A-70B4185FB09F}" type="presOf" srcId="{73F8EC06-1748-4838-A3AA-137C99770D35}" destId="{2D9902B0-03C6-9340-8E58-758A5CCA8AE8}" srcOrd="0" destOrd="0" presId="urn:microsoft.com/office/officeart/2005/8/layout/process4"/>
    <dgm:cxn modelId="{BFBEAF58-3CD7-D44D-9D36-7300DAFA595B}" type="presParOf" srcId="{E8F91591-E04F-7642-96D2-1815B610ABEE}" destId="{244D346B-12C2-3D44-A950-43455CE52803}" srcOrd="0" destOrd="0" presId="urn:microsoft.com/office/officeart/2005/8/layout/process4"/>
    <dgm:cxn modelId="{F736152E-F1A2-1E4A-9DEC-9D00DB501BE4}" type="presParOf" srcId="{244D346B-12C2-3D44-A950-43455CE52803}" destId="{9BC2C948-9808-984E-9608-D318EC49FC5B}" srcOrd="0" destOrd="0" presId="urn:microsoft.com/office/officeart/2005/8/layout/process4"/>
    <dgm:cxn modelId="{E43763FA-C669-EB49-9EBA-46BD42897C36}" type="presParOf" srcId="{E8F91591-E04F-7642-96D2-1815B610ABEE}" destId="{53C20320-2408-E748-978C-091B0D798C9A}" srcOrd="1" destOrd="0" presId="urn:microsoft.com/office/officeart/2005/8/layout/process4"/>
    <dgm:cxn modelId="{F508FFFE-FF1A-264D-89FC-7A5A90366AC4}" type="presParOf" srcId="{E8F91591-E04F-7642-96D2-1815B610ABEE}" destId="{0049030B-A134-5E45-BDB0-E0B1D8CD2DDB}" srcOrd="2" destOrd="0" presId="urn:microsoft.com/office/officeart/2005/8/layout/process4"/>
    <dgm:cxn modelId="{ACF4411B-4CBB-4C40-8756-9659913F7E23}" type="presParOf" srcId="{0049030B-A134-5E45-BDB0-E0B1D8CD2DDB}" destId="{2D9902B0-03C6-9340-8E58-758A5CCA8AE8}" srcOrd="0" destOrd="0" presId="urn:microsoft.com/office/officeart/2005/8/layout/process4"/>
    <dgm:cxn modelId="{D2733068-0204-6140-864D-105FD6578A21}" type="presParOf" srcId="{E8F91591-E04F-7642-96D2-1815B610ABEE}" destId="{DA2266B2-18AD-7740-8A3C-4915CD8D53DD}" srcOrd="3" destOrd="0" presId="urn:microsoft.com/office/officeart/2005/8/layout/process4"/>
    <dgm:cxn modelId="{E18F93CD-8FC2-5D48-A3EA-1077CE7D632E}" type="presParOf" srcId="{E8F91591-E04F-7642-96D2-1815B610ABEE}" destId="{60C2074C-C065-0945-9FB7-FDF37230F1A3}" srcOrd="4" destOrd="0" presId="urn:microsoft.com/office/officeart/2005/8/layout/process4"/>
    <dgm:cxn modelId="{FFADB4AE-65BA-D94D-93BB-BBC554006A71}" type="presParOf" srcId="{60C2074C-C065-0945-9FB7-FDF37230F1A3}" destId="{64F2111C-DE46-ED4A-90C7-5782AEC080E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F682B6-367A-4F0A-A5A6-8BFA14039A35}"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790C37D1-0A38-4194-9DD2-EB18D4692A16}">
      <dgm:prSet/>
      <dgm:spPr/>
      <dgm:t>
        <a:bodyPr/>
        <a:lstStyle/>
        <a:p>
          <a:r>
            <a:rPr lang="en-US"/>
            <a:t>Make sure your sources are what you think they are. Sometimes students collect source materials without reading them thoroughly, only to discover later that the article isn’t really on topic.</a:t>
          </a:r>
        </a:p>
      </dgm:t>
    </dgm:pt>
    <dgm:pt modelId="{F0CEC7F3-B629-4BBE-B525-03F624A6EF91}" type="parTrans" cxnId="{B918F32E-05F3-4B54-A015-4E33CD58E8D1}">
      <dgm:prSet/>
      <dgm:spPr/>
      <dgm:t>
        <a:bodyPr/>
        <a:lstStyle/>
        <a:p>
          <a:endParaRPr lang="en-US"/>
        </a:p>
      </dgm:t>
    </dgm:pt>
    <dgm:pt modelId="{458B5CA3-F78D-4C3E-83F2-ACA86EDACE1A}" type="sibTrans" cxnId="{B918F32E-05F3-4B54-A015-4E33CD58E8D1}">
      <dgm:prSet phldrT="1" phldr="0"/>
      <dgm:spPr/>
      <dgm:t>
        <a:bodyPr/>
        <a:lstStyle/>
        <a:p>
          <a:r>
            <a:rPr lang="en-US"/>
            <a:t>1</a:t>
          </a:r>
        </a:p>
      </dgm:t>
    </dgm:pt>
    <dgm:pt modelId="{74916928-3B86-4D8F-BCBF-69C069343DAA}">
      <dgm:prSet/>
      <dgm:spPr/>
      <dgm:t>
        <a:bodyPr/>
        <a:lstStyle/>
        <a:p>
          <a:r>
            <a:rPr lang="en-US" dirty="0"/>
            <a:t>Make sure you have the sources you need to cover your sub-topics. It won’t help you finish a research paper if your sources are about your first two sub-topics and you come up short on the others. </a:t>
          </a:r>
        </a:p>
      </dgm:t>
    </dgm:pt>
    <dgm:pt modelId="{52BE1092-4BAF-4FB7-BF50-B938EF5AD955}" type="parTrans" cxnId="{E816349F-D81F-46CA-A4CC-F2394B846077}">
      <dgm:prSet/>
      <dgm:spPr/>
      <dgm:t>
        <a:bodyPr/>
        <a:lstStyle/>
        <a:p>
          <a:endParaRPr lang="en-US"/>
        </a:p>
      </dgm:t>
    </dgm:pt>
    <dgm:pt modelId="{33D780F3-19B3-4901-92CF-12B72C3EA140}" type="sibTrans" cxnId="{E816349F-D81F-46CA-A4CC-F2394B846077}">
      <dgm:prSet phldrT="2" phldr="0"/>
      <dgm:spPr/>
      <dgm:t>
        <a:bodyPr/>
        <a:lstStyle/>
        <a:p>
          <a:r>
            <a:rPr lang="en-US"/>
            <a:t>2</a:t>
          </a:r>
        </a:p>
      </dgm:t>
    </dgm:pt>
    <dgm:pt modelId="{434EC374-0BF0-473A-8154-CD800B8DE0B2}">
      <dgm:prSet/>
      <dgm:spPr/>
      <dgm:t>
        <a:bodyPr/>
        <a:lstStyle/>
        <a:p>
          <a:r>
            <a:rPr lang="en-US"/>
            <a:t>Make sure your sources are helping you stay on track with your thesis. If they aren’t, you either need new sources or a new thesis. </a:t>
          </a:r>
        </a:p>
      </dgm:t>
    </dgm:pt>
    <dgm:pt modelId="{5D964F07-F5D1-4E89-B8A2-AE93207DA780}" type="parTrans" cxnId="{F7338AFB-6F7E-4D27-814A-B0B2DB3D87FD}">
      <dgm:prSet/>
      <dgm:spPr/>
      <dgm:t>
        <a:bodyPr/>
        <a:lstStyle/>
        <a:p>
          <a:endParaRPr lang="en-US"/>
        </a:p>
      </dgm:t>
    </dgm:pt>
    <dgm:pt modelId="{0E6F1DF9-A6BD-4DAF-B691-8CCFAF923A9F}" type="sibTrans" cxnId="{F7338AFB-6F7E-4D27-814A-B0B2DB3D87FD}">
      <dgm:prSet phldrT="3" phldr="0"/>
      <dgm:spPr/>
      <dgm:t>
        <a:bodyPr/>
        <a:lstStyle/>
        <a:p>
          <a:r>
            <a:rPr lang="en-US"/>
            <a:t>3</a:t>
          </a:r>
        </a:p>
      </dgm:t>
    </dgm:pt>
    <dgm:pt modelId="{8237208C-FF5C-1744-B2F2-73E935871BE6}" type="pres">
      <dgm:prSet presAssocID="{95F682B6-367A-4F0A-A5A6-8BFA14039A35}" presName="Name0" presStyleCnt="0">
        <dgm:presLayoutVars>
          <dgm:animLvl val="lvl"/>
          <dgm:resizeHandles val="exact"/>
        </dgm:presLayoutVars>
      </dgm:prSet>
      <dgm:spPr/>
    </dgm:pt>
    <dgm:pt modelId="{05B21D29-B711-1F4B-A880-EF82B33129EC}" type="pres">
      <dgm:prSet presAssocID="{790C37D1-0A38-4194-9DD2-EB18D4692A16}" presName="compositeNode" presStyleCnt="0">
        <dgm:presLayoutVars>
          <dgm:bulletEnabled val="1"/>
        </dgm:presLayoutVars>
      </dgm:prSet>
      <dgm:spPr/>
    </dgm:pt>
    <dgm:pt modelId="{9CE78F51-40FC-3642-8F09-72C05E27D88A}" type="pres">
      <dgm:prSet presAssocID="{790C37D1-0A38-4194-9DD2-EB18D4692A16}" presName="bgRect" presStyleLbl="bgAccFollowNode1" presStyleIdx="0" presStyleCnt="3"/>
      <dgm:spPr/>
    </dgm:pt>
    <dgm:pt modelId="{18ECA8FF-6EC2-044B-A079-0394E6635334}" type="pres">
      <dgm:prSet presAssocID="{458B5CA3-F78D-4C3E-83F2-ACA86EDACE1A}" presName="sibTransNodeCircle" presStyleLbl="alignNode1" presStyleIdx="0" presStyleCnt="6">
        <dgm:presLayoutVars>
          <dgm:chMax val="0"/>
          <dgm:bulletEnabled/>
        </dgm:presLayoutVars>
      </dgm:prSet>
      <dgm:spPr/>
    </dgm:pt>
    <dgm:pt modelId="{2C61858B-C465-F447-AAD5-278BF12262D8}" type="pres">
      <dgm:prSet presAssocID="{790C37D1-0A38-4194-9DD2-EB18D4692A16}" presName="bottomLine" presStyleLbl="alignNode1" presStyleIdx="1" presStyleCnt="6">
        <dgm:presLayoutVars/>
      </dgm:prSet>
      <dgm:spPr/>
    </dgm:pt>
    <dgm:pt modelId="{4A148A96-7A78-7640-84E9-677FE6E88A7B}" type="pres">
      <dgm:prSet presAssocID="{790C37D1-0A38-4194-9DD2-EB18D4692A16}" presName="nodeText" presStyleLbl="bgAccFollowNode1" presStyleIdx="0" presStyleCnt="3">
        <dgm:presLayoutVars>
          <dgm:bulletEnabled val="1"/>
        </dgm:presLayoutVars>
      </dgm:prSet>
      <dgm:spPr/>
    </dgm:pt>
    <dgm:pt modelId="{CAF97F62-0098-F44C-98AB-EA6BE76FCAB0}" type="pres">
      <dgm:prSet presAssocID="{458B5CA3-F78D-4C3E-83F2-ACA86EDACE1A}" presName="sibTrans" presStyleCnt="0"/>
      <dgm:spPr/>
    </dgm:pt>
    <dgm:pt modelId="{C045546D-7C2A-244C-AE44-A2F84347F1EA}" type="pres">
      <dgm:prSet presAssocID="{74916928-3B86-4D8F-BCBF-69C069343DAA}" presName="compositeNode" presStyleCnt="0">
        <dgm:presLayoutVars>
          <dgm:bulletEnabled val="1"/>
        </dgm:presLayoutVars>
      </dgm:prSet>
      <dgm:spPr/>
    </dgm:pt>
    <dgm:pt modelId="{892BB9DC-E7D3-F342-92B1-4B483A52C97D}" type="pres">
      <dgm:prSet presAssocID="{74916928-3B86-4D8F-BCBF-69C069343DAA}" presName="bgRect" presStyleLbl="bgAccFollowNode1" presStyleIdx="1" presStyleCnt="3"/>
      <dgm:spPr/>
    </dgm:pt>
    <dgm:pt modelId="{76AE54F1-36D6-F44D-A1D7-F7592B658414}" type="pres">
      <dgm:prSet presAssocID="{33D780F3-19B3-4901-92CF-12B72C3EA140}" presName="sibTransNodeCircle" presStyleLbl="alignNode1" presStyleIdx="2" presStyleCnt="6">
        <dgm:presLayoutVars>
          <dgm:chMax val="0"/>
          <dgm:bulletEnabled/>
        </dgm:presLayoutVars>
      </dgm:prSet>
      <dgm:spPr/>
    </dgm:pt>
    <dgm:pt modelId="{4599DC4E-A6B9-9C42-9093-F2E9FE8E74FF}" type="pres">
      <dgm:prSet presAssocID="{74916928-3B86-4D8F-BCBF-69C069343DAA}" presName="bottomLine" presStyleLbl="alignNode1" presStyleIdx="3" presStyleCnt="6">
        <dgm:presLayoutVars/>
      </dgm:prSet>
      <dgm:spPr/>
    </dgm:pt>
    <dgm:pt modelId="{AC8D9834-5028-434B-8EB6-AF969F830884}" type="pres">
      <dgm:prSet presAssocID="{74916928-3B86-4D8F-BCBF-69C069343DAA}" presName="nodeText" presStyleLbl="bgAccFollowNode1" presStyleIdx="1" presStyleCnt="3">
        <dgm:presLayoutVars>
          <dgm:bulletEnabled val="1"/>
        </dgm:presLayoutVars>
      </dgm:prSet>
      <dgm:spPr/>
    </dgm:pt>
    <dgm:pt modelId="{FC3E2077-D827-8A40-A1A6-DF189D9064FC}" type="pres">
      <dgm:prSet presAssocID="{33D780F3-19B3-4901-92CF-12B72C3EA140}" presName="sibTrans" presStyleCnt="0"/>
      <dgm:spPr/>
    </dgm:pt>
    <dgm:pt modelId="{8425633C-E69C-5A48-8D0F-230AE9A29306}" type="pres">
      <dgm:prSet presAssocID="{434EC374-0BF0-473A-8154-CD800B8DE0B2}" presName="compositeNode" presStyleCnt="0">
        <dgm:presLayoutVars>
          <dgm:bulletEnabled val="1"/>
        </dgm:presLayoutVars>
      </dgm:prSet>
      <dgm:spPr/>
    </dgm:pt>
    <dgm:pt modelId="{B2A4F9DE-FD1C-204F-8638-CE8F5713D968}" type="pres">
      <dgm:prSet presAssocID="{434EC374-0BF0-473A-8154-CD800B8DE0B2}" presName="bgRect" presStyleLbl="bgAccFollowNode1" presStyleIdx="2" presStyleCnt="3"/>
      <dgm:spPr/>
    </dgm:pt>
    <dgm:pt modelId="{45F1CDCF-E430-324C-90D8-30B1A5E26845}" type="pres">
      <dgm:prSet presAssocID="{0E6F1DF9-A6BD-4DAF-B691-8CCFAF923A9F}" presName="sibTransNodeCircle" presStyleLbl="alignNode1" presStyleIdx="4" presStyleCnt="6">
        <dgm:presLayoutVars>
          <dgm:chMax val="0"/>
          <dgm:bulletEnabled/>
        </dgm:presLayoutVars>
      </dgm:prSet>
      <dgm:spPr/>
    </dgm:pt>
    <dgm:pt modelId="{33AAAD26-4B68-604E-B746-D07FEB48047F}" type="pres">
      <dgm:prSet presAssocID="{434EC374-0BF0-473A-8154-CD800B8DE0B2}" presName="bottomLine" presStyleLbl="alignNode1" presStyleIdx="5" presStyleCnt="6">
        <dgm:presLayoutVars/>
      </dgm:prSet>
      <dgm:spPr/>
    </dgm:pt>
    <dgm:pt modelId="{C790ADB1-F0A3-FF40-8803-4B0C947D8F6B}" type="pres">
      <dgm:prSet presAssocID="{434EC374-0BF0-473A-8154-CD800B8DE0B2}" presName="nodeText" presStyleLbl="bgAccFollowNode1" presStyleIdx="2" presStyleCnt="3">
        <dgm:presLayoutVars>
          <dgm:bulletEnabled val="1"/>
        </dgm:presLayoutVars>
      </dgm:prSet>
      <dgm:spPr/>
    </dgm:pt>
  </dgm:ptLst>
  <dgm:cxnLst>
    <dgm:cxn modelId="{618CB505-04BE-ED42-9E0B-E80EB57D63C6}" type="presOf" srcId="{458B5CA3-F78D-4C3E-83F2-ACA86EDACE1A}" destId="{18ECA8FF-6EC2-044B-A079-0394E6635334}" srcOrd="0" destOrd="0" presId="urn:microsoft.com/office/officeart/2016/7/layout/BasicLinearProcessNumbered"/>
    <dgm:cxn modelId="{4DD18306-C1BA-BA48-BC1C-0B59B7B42A5F}" type="presOf" srcId="{790C37D1-0A38-4194-9DD2-EB18D4692A16}" destId="{4A148A96-7A78-7640-84E9-677FE6E88A7B}" srcOrd="1" destOrd="0" presId="urn:microsoft.com/office/officeart/2016/7/layout/BasicLinearProcessNumbered"/>
    <dgm:cxn modelId="{EF1C8B2A-D5C1-EE46-B65B-3CFA6DF98E5F}" type="presOf" srcId="{74916928-3B86-4D8F-BCBF-69C069343DAA}" destId="{AC8D9834-5028-434B-8EB6-AF969F830884}" srcOrd="1" destOrd="0" presId="urn:microsoft.com/office/officeart/2016/7/layout/BasicLinearProcessNumbered"/>
    <dgm:cxn modelId="{B918F32E-05F3-4B54-A015-4E33CD58E8D1}" srcId="{95F682B6-367A-4F0A-A5A6-8BFA14039A35}" destId="{790C37D1-0A38-4194-9DD2-EB18D4692A16}" srcOrd="0" destOrd="0" parTransId="{F0CEC7F3-B629-4BBE-B525-03F624A6EF91}" sibTransId="{458B5CA3-F78D-4C3E-83F2-ACA86EDACE1A}"/>
    <dgm:cxn modelId="{37FA7149-09A4-8244-A232-254AFAB22D25}" type="presOf" srcId="{95F682B6-367A-4F0A-A5A6-8BFA14039A35}" destId="{8237208C-FF5C-1744-B2F2-73E935871BE6}" srcOrd="0" destOrd="0" presId="urn:microsoft.com/office/officeart/2016/7/layout/BasicLinearProcessNumbered"/>
    <dgm:cxn modelId="{40D7AE54-D882-4B47-BA73-F0A198F7F551}" type="presOf" srcId="{434EC374-0BF0-473A-8154-CD800B8DE0B2}" destId="{C790ADB1-F0A3-FF40-8803-4B0C947D8F6B}" srcOrd="1" destOrd="0" presId="urn:microsoft.com/office/officeart/2016/7/layout/BasicLinearProcessNumbered"/>
    <dgm:cxn modelId="{4AEA7E79-479D-BD44-B309-20C300472F4A}" type="presOf" srcId="{790C37D1-0A38-4194-9DD2-EB18D4692A16}" destId="{9CE78F51-40FC-3642-8F09-72C05E27D88A}" srcOrd="0" destOrd="0" presId="urn:microsoft.com/office/officeart/2016/7/layout/BasicLinearProcessNumbered"/>
    <dgm:cxn modelId="{E816349F-D81F-46CA-A4CC-F2394B846077}" srcId="{95F682B6-367A-4F0A-A5A6-8BFA14039A35}" destId="{74916928-3B86-4D8F-BCBF-69C069343DAA}" srcOrd="1" destOrd="0" parTransId="{52BE1092-4BAF-4FB7-BF50-B938EF5AD955}" sibTransId="{33D780F3-19B3-4901-92CF-12B72C3EA140}"/>
    <dgm:cxn modelId="{498538A4-5323-0847-AB8A-A5915EE20F3E}" type="presOf" srcId="{33D780F3-19B3-4901-92CF-12B72C3EA140}" destId="{76AE54F1-36D6-F44D-A1D7-F7592B658414}" srcOrd="0" destOrd="0" presId="urn:microsoft.com/office/officeart/2016/7/layout/BasicLinearProcessNumbered"/>
    <dgm:cxn modelId="{8FF5B4AE-8989-AB4C-B48D-25A2E12184F1}" type="presOf" srcId="{0E6F1DF9-A6BD-4DAF-B691-8CCFAF923A9F}" destId="{45F1CDCF-E430-324C-90D8-30B1A5E26845}" srcOrd="0" destOrd="0" presId="urn:microsoft.com/office/officeart/2016/7/layout/BasicLinearProcessNumbered"/>
    <dgm:cxn modelId="{08E660DB-6878-3C49-842B-E13FA05760E7}" type="presOf" srcId="{434EC374-0BF0-473A-8154-CD800B8DE0B2}" destId="{B2A4F9DE-FD1C-204F-8638-CE8F5713D968}" srcOrd="0" destOrd="0" presId="urn:microsoft.com/office/officeart/2016/7/layout/BasicLinearProcessNumbered"/>
    <dgm:cxn modelId="{7F9F99E2-17AD-EF4E-9026-500FB39833EA}" type="presOf" srcId="{74916928-3B86-4D8F-BCBF-69C069343DAA}" destId="{892BB9DC-E7D3-F342-92B1-4B483A52C97D}" srcOrd="0" destOrd="0" presId="urn:microsoft.com/office/officeart/2016/7/layout/BasicLinearProcessNumbered"/>
    <dgm:cxn modelId="{F7338AFB-6F7E-4D27-814A-B0B2DB3D87FD}" srcId="{95F682B6-367A-4F0A-A5A6-8BFA14039A35}" destId="{434EC374-0BF0-473A-8154-CD800B8DE0B2}" srcOrd="2" destOrd="0" parTransId="{5D964F07-F5D1-4E89-B8A2-AE93207DA780}" sibTransId="{0E6F1DF9-A6BD-4DAF-B691-8CCFAF923A9F}"/>
    <dgm:cxn modelId="{725D3788-7E2B-0D46-ACB6-90EE9AE759CB}" type="presParOf" srcId="{8237208C-FF5C-1744-B2F2-73E935871BE6}" destId="{05B21D29-B711-1F4B-A880-EF82B33129EC}" srcOrd="0" destOrd="0" presId="urn:microsoft.com/office/officeart/2016/7/layout/BasicLinearProcessNumbered"/>
    <dgm:cxn modelId="{4B7375BE-C249-A04E-883F-D00929F3571D}" type="presParOf" srcId="{05B21D29-B711-1F4B-A880-EF82B33129EC}" destId="{9CE78F51-40FC-3642-8F09-72C05E27D88A}" srcOrd="0" destOrd="0" presId="urn:microsoft.com/office/officeart/2016/7/layout/BasicLinearProcessNumbered"/>
    <dgm:cxn modelId="{E460F4DD-A36F-9D49-B1F2-653B5CC0DD58}" type="presParOf" srcId="{05B21D29-B711-1F4B-A880-EF82B33129EC}" destId="{18ECA8FF-6EC2-044B-A079-0394E6635334}" srcOrd="1" destOrd="0" presId="urn:microsoft.com/office/officeart/2016/7/layout/BasicLinearProcessNumbered"/>
    <dgm:cxn modelId="{E63DDFC2-2974-EA46-9823-217EE3FC4A30}" type="presParOf" srcId="{05B21D29-B711-1F4B-A880-EF82B33129EC}" destId="{2C61858B-C465-F447-AAD5-278BF12262D8}" srcOrd="2" destOrd="0" presId="urn:microsoft.com/office/officeart/2016/7/layout/BasicLinearProcessNumbered"/>
    <dgm:cxn modelId="{2564D3F3-360B-AD49-840B-140A6FEAB540}" type="presParOf" srcId="{05B21D29-B711-1F4B-A880-EF82B33129EC}" destId="{4A148A96-7A78-7640-84E9-677FE6E88A7B}" srcOrd="3" destOrd="0" presId="urn:microsoft.com/office/officeart/2016/7/layout/BasicLinearProcessNumbered"/>
    <dgm:cxn modelId="{511F0E5C-9D27-C441-8410-728A36D60DBB}" type="presParOf" srcId="{8237208C-FF5C-1744-B2F2-73E935871BE6}" destId="{CAF97F62-0098-F44C-98AB-EA6BE76FCAB0}" srcOrd="1" destOrd="0" presId="urn:microsoft.com/office/officeart/2016/7/layout/BasicLinearProcessNumbered"/>
    <dgm:cxn modelId="{6982896B-4F68-FE4E-93E8-660482256C70}" type="presParOf" srcId="{8237208C-FF5C-1744-B2F2-73E935871BE6}" destId="{C045546D-7C2A-244C-AE44-A2F84347F1EA}" srcOrd="2" destOrd="0" presId="urn:microsoft.com/office/officeart/2016/7/layout/BasicLinearProcessNumbered"/>
    <dgm:cxn modelId="{2278E5F4-0EED-6E4D-B73C-A5EE770EBDE1}" type="presParOf" srcId="{C045546D-7C2A-244C-AE44-A2F84347F1EA}" destId="{892BB9DC-E7D3-F342-92B1-4B483A52C97D}" srcOrd="0" destOrd="0" presId="urn:microsoft.com/office/officeart/2016/7/layout/BasicLinearProcessNumbered"/>
    <dgm:cxn modelId="{75CA2189-4A9C-FE46-8603-0DAFF12DF4B9}" type="presParOf" srcId="{C045546D-7C2A-244C-AE44-A2F84347F1EA}" destId="{76AE54F1-36D6-F44D-A1D7-F7592B658414}" srcOrd="1" destOrd="0" presId="urn:microsoft.com/office/officeart/2016/7/layout/BasicLinearProcessNumbered"/>
    <dgm:cxn modelId="{89EE68F1-DB39-914A-BB2C-A92E6E7DEA73}" type="presParOf" srcId="{C045546D-7C2A-244C-AE44-A2F84347F1EA}" destId="{4599DC4E-A6B9-9C42-9093-F2E9FE8E74FF}" srcOrd="2" destOrd="0" presId="urn:microsoft.com/office/officeart/2016/7/layout/BasicLinearProcessNumbered"/>
    <dgm:cxn modelId="{CB45F98D-E1CA-774D-8CC8-E2C0E4BC02CC}" type="presParOf" srcId="{C045546D-7C2A-244C-AE44-A2F84347F1EA}" destId="{AC8D9834-5028-434B-8EB6-AF969F830884}" srcOrd="3" destOrd="0" presId="urn:microsoft.com/office/officeart/2016/7/layout/BasicLinearProcessNumbered"/>
    <dgm:cxn modelId="{5095CA62-8051-354D-B9F8-DEEF6A3E36F1}" type="presParOf" srcId="{8237208C-FF5C-1744-B2F2-73E935871BE6}" destId="{FC3E2077-D827-8A40-A1A6-DF189D9064FC}" srcOrd="3" destOrd="0" presId="urn:microsoft.com/office/officeart/2016/7/layout/BasicLinearProcessNumbered"/>
    <dgm:cxn modelId="{C7950C0B-AAA8-C743-A9B5-A97AB01642D4}" type="presParOf" srcId="{8237208C-FF5C-1744-B2F2-73E935871BE6}" destId="{8425633C-E69C-5A48-8D0F-230AE9A29306}" srcOrd="4" destOrd="0" presId="urn:microsoft.com/office/officeart/2016/7/layout/BasicLinearProcessNumbered"/>
    <dgm:cxn modelId="{14155062-FAE8-D046-9F07-0B6140B3E36A}" type="presParOf" srcId="{8425633C-E69C-5A48-8D0F-230AE9A29306}" destId="{B2A4F9DE-FD1C-204F-8638-CE8F5713D968}" srcOrd="0" destOrd="0" presId="urn:microsoft.com/office/officeart/2016/7/layout/BasicLinearProcessNumbered"/>
    <dgm:cxn modelId="{E855459E-ADD5-534A-8B1D-72B822E66A32}" type="presParOf" srcId="{8425633C-E69C-5A48-8D0F-230AE9A29306}" destId="{45F1CDCF-E430-324C-90D8-30B1A5E26845}" srcOrd="1" destOrd="0" presId="urn:microsoft.com/office/officeart/2016/7/layout/BasicLinearProcessNumbered"/>
    <dgm:cxn modelId="{6AFB3837-B25C-444A-8C71-7BBDE3FF2AF2}" type="presParOf" srcId="{8425633C-E69C-5A48-8D0F-230AE9A29306}" destId="{33AAAD26-4B68-604E-B746-D07FEB48047F}" srcOrd="2" destOrd="0" presId="urn:microsoft.com/office/officeart/2016/7/layout/BasicLinearProcessNumbered"/>
    <dgm:cxn modelId="{7F33DFDF-DC3A-7A4C-9BE9-B07FD4CF21FA}" type="presParOf" srcId="{8425633C-E69C-5A48-8D0F-230AE9A29306}" destId="{C790ADB1-F0A3-FF40-8803-4B0C947D8F6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262D4-5827-1E4A-BFD2-D1E29DFF1596}">
      <dsp:nvSpPr>
        <dsp:cNvPr id="0" name=""/>
        <dsp:cNvSpPr/>
      </dsp:nvSpPr>
      <dsp:spPr>
        <a:xfrm>
          <a:off x="0" y="28695"/>
          <a:ext cx="7012370" cy="2263950"/>
        </a:xfrm>
        <a:prstGeom prst="round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To make sure your sources are acceptable for the assignment.</a:t>
          </a:r>
        </a:p>
      </dsp:txBody>
      <dsp:txXfrm>
        <a:off x="110517" y="139212"/>
        <a:ext cx="6791336" cy="2042916"/>
      </dsp:txXfrm>
    </dsp:sp>
    <dsp:sp modelId="{80396F30-764A-B644-B9CC-D2D4597BDBFE}">
      <dsp:nvSpPr>
        <dsp:cNvPr id="0" name=""/>
        <dsp:cNvSpPr/>
      </dsp:nvSpPr>
      <dsp:spPr>
        <a:xfrm>
          <a:off x="0" y="2416485"/>
          <a:ext cx="7012370" cy="2263950"/>
        </a:xfrm>
        <a:prstGeom prst="roundRect">
          <a:avLst/>
        </a:prstGeom>
        <a:gradFill rotWithShape="0">
          <a:gsLst>
            <a:gs pos="0">
              <a:schemeClr val="accent2">
                <a:hueOff val="1191735"/>
                <a:satOff val="6913"/>
                <a:lumOff val="6864"/>
                <a:alphaOff val="0"/>
                <a:tint val="98000"/>
                <a:lumMod val="110000"/>
              </a:schemeClr>
            </a:gs>
            <a:gs pos="84000">
              <a:schemeClr val="accent2">
                <a:hueOff val="1191735"/>
                <a:satOff val="6913"/>
                <a:lumOff val="6864"/>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To make sure your sources are the best available.</a:t>
          </a:r>
        </a:p>
      </dsp:txBody>
      <dsp:txXfrm>
        <a:off x="110517" y="2527002"/>
        <a:ext cx="6791336" cy="20429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79B92-F906-E64C-83B7-125147842707}">
      <dsp:nvSpPr>
        <dsp:cNvPr id="0" name=""/>
        <dsp:cNvSpPr/>
      </dsp:nvSpPr>
      <dsp:spPr>
        <a:xfrm>
          <a:off x="1221" y="143979"/>
          <a:ext cx="4762957" cy="2857774"/>
        </a:xfrm>
        <a:prstGeom prst="rect">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Do your sources reflect the most recent information available on your topic?</a:t>
          </a:r>
        </a:p>
      </dsp:txBody>
      <dsp:txXfrm>
        <a:off x="1221" y="143979"/>
        <a:ext cx="4762957" cy="2857774"/>
      </dsp:txXfrm>
    </dsp:sp>
    <dsp:sp modelId="{E7055282-B318-AB4C-AD45-83549C4E93F6}">
      <dsp:nvSpPr>
        <dsp:cNvPr id="0" name=""/>
        <dsp:cNvSpPr/>
      </dsp:nvSpPr>
      <dsp:spPr>
        <a:xfrm>
          <a:off x="5240474" y="143979"/>
          <a:ext cx="4762957" cy="2857774"/>
        </a:xfrm>
        <a:prstGeom prst="rect">
          <a:avLst/>
        </a:prstGeom>
        <a:gradFill rotWithShape="0">
          <a:gsLst>
            <a:gs pos="0">
              <a:schemeClr val="accent5">
                <a:hueOff val="1318709"/>
                <a:satOff val="-9404"/>
                <a:lumOff val="-17059"/>
                <a:alphaOff val="0"/>
                <a:tint val="98000"/>
                <a:lumMod val="110000"/>
              </a:schemeClr>
            </a:gs>
            <a:gs pos="84000">
              <a:schemeClr val="accent5">
                <a:hueOff val="1318709"/>
                <a:satOff val="-9404"/>
                <a:lumOff val="-17059"/>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Is it possible that some of your information might be outdated?</a:t>
          </a:r>
        </a:p>
      </dsp:txBody>
      <dsp:txXfrm>
        <a:off x="5240474" y="143979"/>
        <a:ext cx="4762957" cy="2857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2C948-9808-984E-9608-D318EC49FC5B}">
      <dsp:nvSpPr>
        <dsp:cNvPr id="0" name=""/>
        <dsp:cNvSpPr/>
      </dsp:nvSpPr>
      <dsp:spPr>
        <a:xfrm>
          <a:off x="0" y="3544812"/>
          <a:ext cx="7012370" cy="1163486"/>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b="1" kern="1200" dirty="0"/>
            <a:t>Does it sound like a conspiracy theory</a:t>
          </a:r>
          <a:r>
            <a:rPr lang="en-US" sz="1500" kern="1200" dirty="0"/>
            <a:t>? </a:t>
          </a:r>
          <a:r>
            <a:rPr lang="en-US" sz="1500" b="1" kern="1200" dirty="0"/>
            <a:t>If so, and you are unable to verify the information in sources known to be reliable, it’s a terrible source. Drop it now. </a:t>
          </a:r>
        </a:p>
      </dsp:txBody>
      <dsp:txXfrm>
        <a:off x="0" y="3544812"/>
        <a:ext cx="7012370" cy="1163486"/>
      </dsp:txXfrm>
    </dsp:sp>
    <dsp:sp modelId="{2D9902B0-03C6-9340-8E58-758A5CCA8AE8}">
      <dsp:nvSpPr>
        <dsp:cNvPr id="0" name=""/>
        <dsp:cNvSpPr/>
      </dsp:nvSpPr>
      <dsp:spPr>
        <a:xfrm rot="10800000">
          <a:off x="0" y="1772822"/>
          <a:ext cx="7012370" cy="1789442"/>
        </a:xfrm>
        <a:prstGeom prst="upArrowCallout">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b="1" kern="1200" dirty="0"/>
            <a:t>Can you find anything that might suggest bias on the part of the author or publisher</a:t>
          </a:r>
          <a:r>
            <a:rPr lang="en-US" sz="1500" kern="1200" dirty="0"/>
            <a:t>? </a:t>
          </a:r>
          <a:r>
            <a:rPr lang="en-US" sz="1500" b="1" kern="1200" dirty="0"/>
            <a:t>If so, you need to think twice before using the source. Sometimes you can use a biased source if you balance it out with an alternate opinion, but if the bias is strong, it’s best to find something else altogether.</a:t>
          </a:r>
        </a:p>
      </dsp:txBody>
      <dsp:txXfrm rot="10800000">
        <a:off x="0" y="1772822"/>
        <a:ext cx="7012370" cy="1162726"/>
      </dsp:txXfrm>
    </dsp:sp>
    <dsp:sp modelId="{64F2111C-DE46-ED4A-90C7-5782AEC080EE}">
      <dsp:nvSpPr>
        <dsp:cNvPr id="0" name=""/>
        <dsp:cNvSpPr/>
      </dsp:nvSpPr>
      <dsp:spPr>
        <a:xfrm rot="10800000">
          <a:off x="0" y="832"/>
          <a:ext cx="7012370" cy="1789442"/>
        </a:xfrm>
        <a:prstGeom prst="upArrowCallout">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b="1" kern="1200" dirty="0"/>
            <a:t>Do you know who wrote your article? If you don’t know the credentials of the author, you should at least know the credentials of the publisher. If you can’t find information on either, you should not use the source.</a:t>
          </a:r>
        </a:p>
      </dsp:txBody>
      <dsp:txXfrm rot="10800000">
        <a:off x="0" y="832"/>
        <a:ext cx="7012370" cy="11627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E78F51-40FC-3642-8F09-72C05E27D88A}">
      <dsp:nvSpPr>
        <dsp:cNvPr id="0" name=""/>
        <dsp:cNvSpPr/>
      </dsp:nvSpPr>
      <dsp:spPr>
        <a:xfrm>
          <a:off x="0" y="0"/>
          <a:ext cx="3446859" cy="3678238"/>
        </a:xfrm>
        <a:prstGeom prst="rect">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8731" tIns="330200" rIns="268731" bIns="330200" numCol="1" spcCol="1270" anchor="t" anchorCtr="0">
          <a:noAutofit/>
        </a:bodyPr>
        <a:lstStyle/>
        <a:p>
          <a:pPr marL="0" lvl="0" indent="0" algn="l" defTabSz="711200">
            <a:lnSpc>
              <a:spcPct val="90000"/>
            </a:lnSpc>
            <a:spcBef>
              <a:spcPct val="0"/>
            </a:spcBef>
            <a:spcAft>
              <a:spcPct val="35000"/>
            </a:spcAft>
            <a:buNone/>
          </a:pPr>
          <a:r>
            <a:rPr lang="en-US" sz="1600" kern="1200"/>
            <a:t>Make sure your sources are what you think they are. Sometimes students collect source materials without reading them thoroughly, only to discover later that the article isn’t really on topic.</a:t>
          </a:r>
        </a:p>
      </dsp:txBody>
      <dsp:txXfrm>
        <a:off x="0" y="1397730"/>
        <a:ext cx="3446859" cy="2206942"/>
      </dsp:txXfrm>
    </dsp:sp>
    <dsp:sp modelId="{18ECA8FF-6EC2-044B-A079-0394E6635334}">
      <dsp:nvSpPr>
        <dsp:cNvPr id="0" name=""/>
        <dsp:cNvSpPr/>
      </dsp:nvSpPr>
      <dsp:spPr>
        <a:xfrm>
          <a:off x="1171693" y="367823"/>
          <a:ext cx="1103471" cy="1103471"/>
        </a:xfrm>
        <a:prstGeom prst="ellips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31" tIns="12700" rIns="86031"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33293" y="529423"/>
        <a:ext cx="780271" cy="780271"/>
      </dsp:txXfrm>
    </dsp:sp>
    <dsp:sp modelId="{2C61858B-C465-F447-AAD5-278BF12262D8}">
      <dsp:nvSpPr>
        <dsp:cNvPr id="0" name=""/>
        <dsp:cNvSpPr/>
      </dsp:nvSpPr>
      <dsp:spPr>
        <a:xfrm>
          <a:off x="0" y="3678166"/>
          <a:ext cx="3446859" cy="72"/>
        </a:xfrm>
        <a:prstGeom prst="rect">
          <a:avLst/>
        </a:prstGeom>
        <a:solidFill>
          <a:schemeClr val="accent2">
            <a:hueOff val="238347"/>
            <a:satOff val="1383"/>
            <a:lumOff val="1373"/>
            <a:alphaOff val="0"/>
          </a:schemeClr>
        </a:solidFill>
        <a:ln w="22225" cap="rnd" cmpd="sng" algn="ctr">
          <a:solidFill>
            <a:schemeClr val="accent2">
              <a:hueOff val="238347"/>
              <a:satOff val="1383"/>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2BB9DC-E7D3-F342-92B1-4B483A52C97D}">
      <dsp:nvSpPr>
        <dsp:cNvPr id="0" name=""/>
        <dsp:cNvSpPr/>
      </dsp:nvSpPr>
      <dsp:spPr>
        <a:xfrm>
          <a:off x="3791545" y="0"/>
          <a:ext cx="3446859" cy="3678238"/>
        </a:xfrm>
        <a:prstGeom prst="rect">
          <a:avLst/>
        </a:prstGeom>
        <a:solidFill>
          <a:schemeClr val="accent2">
            <a:tint val="40000"/>
            <a:alpha val="90000"/>
            <a:hueOff val="522394"/>
            <a:satOff val="6723"/>
            <a:lumOff val="875"/>
            <a:alphaOff val="0"/>
          </a:schemeClr>
        </a:solidFill>
        <a:ln w="22225" cap="rnd" cmpd="sng" algn="ctr">
          <a:solidFill>
            <a:schemeClr val="accent2">
              <a:tint val="40000"/>
              <a:alpha val="90000"/>
              <a:hueOff val="522394"/>
              <a:satOff val="6723"/>
              <a:lumOff val="8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8731" tIns="330200" rIns="268731" bIns="330200" numCol="1" spcCol="1270" anchor="t" anchorCtr="0">
          <a:noAutofit/>
        </a:bodyPr>
        <a:lstStyle/>
        <a:p>
          <a:pPr marL="0" lvl="0" indent="0" algn="l" defTabSz="711200">
            <a:lnSpc>
              <a:spcPct val="90000"/>
            </a:lnSpc>
            <a:spcBef>
              <a:spcPct val="0"/>
            </a:spcBef>
            <a:spcAft>
              <a:spcPct val="35000"/>
            </a:spcAft>
            <a:buNone/>
          </a:pPr>
          <a:r>
            <a:rPr lang="en-US" sz="1600" kern="1200" dirty="0"/>
            <a:t>Make sure you have the sources you need to cover your sub-topics. It won’t help you finish a research paper if your sources are about your first two sub-topics and you come up short on the others. </a:t>
          </a:r>
        </a:p>
      </dsp:txBody>
      <dsp:txXfrm>
        <a:off x="3791545" y="1397730"/>
        <a:ext cx="3446859" cy="2206942"/>
      </dsp:txXfrm>
    </dsp:sp>
    <dsp:sp modelId="{76AE54F1-36D6-F44D-A1D7-F7592B658414}">
      <dsp:nvSpPr>
        <dsp:cNvPr id="0" name=""/>
        <dsp:cNvSpPr/>
      </dsp:nvSpPr>
      <dsp:spPr>
        <a:xfrm>
          <a:off x="4963239" y="367823"/>
          <a:ext cx="1103471" cy="1103471"/>
        </a:xfrm>
        <a:prstGeom prst="ellipse">
          <a:avLst/>
        </a:prstGeom>
        <a:solidFill>
          <a:schemeClr val="accent2">
            <a:hueOff val="476694"/>
            <a:satOff val="2765"/>
            <a:lumOff val="2746"/>
            <a:alphaOff val="0"/>
          </a:schemeClr>
        </a:solidFill>
        <a:ln w="22225" cap="rnd" cmpd="sng" algn="ctr">
          <a:solidFill>
            <a:schemeClr val="accent2">
              <a:hueOff val="476694"/>
              <a:satOff val="2765"/>
              <a:lumOff val="27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31" tIns="12700" rIns="8603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124839" y="529423"/>
        <a:ext cx="780271" cy="780271"/>
      </dsp:txXfrm>
    </dsp:sp>
    <dsp:sp modelId="{4599DC4E-A6B9-9C42-9093-F2E9FE8E74FF}">
      <dsp:nvSpPr>
        <dsp:cNvPr id="0" name=""/>
        <dsp:cNvSpPr/>
      </dsp:nvSpPr>
      <dsp:spPr>
        <a:xfrm>
          <a:off x="3791545" y="3678166"/>
          <a:ext cx="3446859" cy="72"/>
        </a:xfrm>
        <a:prstGeom prst="rect">
          <a:avLst/>
        </a:prstGeom>
        <a:solidFill>
          <a:schemeClr val="accent2">
            <a:hueOff val="715041"/>
            <a:satOff val="4148"/>
            <a:lumOff val="4118"/>
            <a:alphaOff val="0"/>
          </a:schemeClr>
        </a:solidFill>
        <a:ln w="22225" cap="rnd" cmpd="sng" algn="ctr">
          <a:solidFill>
            <a:schemeClr val="accent2">
              <a:hueOff val="715041"/>
              <a:satOff val="4148"/>
              <a:lumOff val="4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A4F9DE-FD1C-204F-8638-CE8F5713D968}">
      <dsp:nvSpPr>
        <dsp:cNvPr id="0" name=""/>
        <dsp:cNvSpPr/>
      </dsp:nvSpPr>
      <dsp:spPr>
        <a:xfrm>
          <a:off x="7583090" y="0"/>
          <a:ext cx="3446859" cy="3678238"/>
        </a:xfrm>
        <a:prstGeom prst="rect">
          <a:avLst/>
        </a:prstGeom>
        <a:solidFill>
          <a:schemeClr val="accent2">
            <a:tint val="40000"/>
            <a:alpha val="90000"/>
            <a:hueOff val="1044789"/>
            <a:satOff val="13446"/>
            <a:lumOff val="1751"/>
            <a:alphaOff val="0"/>
          </a:schemeClr>
        </a:solidFill>
        <a:ln w="22225" cap="rnd" cmpd="sng" algn="ctr">
          <a:solidFill>
            <a:schemeClr val="accent2">
              <a:tint val="40000"/>
              <a:alpha val="90000"/>
              <a:hueOff val="1044789"/>
              <a:satOff val="13446"/>
              <a:lumOff val="17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8731" tIns="330200" rIns="268731" bIns="330200" numCol="1" spcCol="1270" anchor="t" anchorCtr="0">
          <a:noAutofit/>
        </a:bodyPr>
        <a:lstStyle/>
        <a:p>
          <a:pPr marL="0" lvl="0" indent="0" algn="l" defTabSz="711200">
            <a:lnSpc>
              <a:spcPct val="90000"/>
            </a:lnSpc>
            <a:spcBef>
              <a:spcPct val="0"/>
            </a:spcBef>
            <a:spcAft>
              <a:spcPct val="35000"/>
            </a:spcAft>
            <a:buNone/>
          </a:pPr>
          <a:r>
            <a:rPr lang="en-US" sz="1600" kern="1200"/>
            <a:t>Make sure your sources are helping you stay on track with your thesis. If they aren’t, you either need new sources or a new thesis. </a:t>
          </a:r>
        </a:p>
      </dsp:txBody>
      <dsp:txXfrm>
        <a:off x="7583090" y="1397730"/>
        <a:ext cx="3446859" cy="2206942"/>
      </dsp:txXfrm>
    </dsp:sp>
    <dsp:sp modelId="{45F1CDCF-E430-324C-90D8-30B1A5E26845}">
      <dsp:nvSpPr>
        <dsp:cNvPr id="0" name=""/>
        <dsp:cNvSpPr/>
      </dsp:nvSpPr>
      <dsp:spPr>
        <a:xfrm>
          <a:off x="8754784" y="367823"/>
          <a:ext cx="1103471" cy="1103471"/>
        </a:xfrm>
        <a:prstGeom prst="ellipse">
          <a:avLst/>
        </a:prstGeom>
        <a:solidFill>
          <a:schemeClr val="accent2">
            <a:hueOff val="953388"/>
            <a:satOff val="5530"/>
            <a:lumOff val="5491"/>
            <a:alphaOff val="0"/>
          </a:schemeClr>
        </a:solidFill>
        <a:ln w="22225" cap="rnd" cmpd="sng" algn="ctr">
          <a:solidFill>
            <a:schemeClr val="accent2">
              <a:hueOff val="953388"/>
              <a:satOff val="5530"/>
              <a:lumOff val="549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31" tIns="12700" rIns="8603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916384" y="529423"/>
        <a:ext cx="780271" cy="780271"/>
      </dsp:txXfrm>
    </dsp:sp>
    <dsp:sp modelId="{33AAAD26-4B68-604E-B746-D07FEB48047F}">
      <dsp:nvSpPr>
        <dsp:cNvPr id="0" name=""/>
        <dsp:cNvSpPr/>
      </dsp:nvSpPr>
      <dsp:spPr>
        <a:xfrm>
          <a:off x="7583090" y="3678166"/>
          <a:ext cx="3446859" cy="72"/>
        </a:xfrm>
        <a:prstGeom prst="rect">
          <a:avLst/>
        </a:prstGeom>
        <a:solidFill>
          <a:schemeClr val="accent2">
            <a:hueOff val="1191735"/>
            <a:satOff val="6913"/>
            <a:lumOff val="6864"/>
            <a:alphaOff val="0"/>
          </a:schemeClr>
        </a:solidFill>
        <a:ln w="22225" cap="rnd" cmpd="sng" algn="ctr">
          <a:solidFill>
            <a:schemeClr val="accent2">
              <a:hueOff val="1191735"/>
              <a:satOff val="6913"/>
              <a:lumOff val="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9/19/20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9/19/20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9/19/20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9/19/20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9/19/20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4BFB7C5-23B6-4047-BF5E-F9EEBB437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D37DA931-62D6-4B32-9103-84C0960AE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6BBE214-3E65-714C-9F49-6C741ED3C76C}"/>
              </a:ext>
            </a:extLst>
          </p:cNvPr>
          <p:cNvSpPr>
            <a:spLocks noGrp="1"/>
          </p:cNvSpPr>
          <p:nvPr>
            <p:ph type="ctrTitle"/>
          </p:nvPr>
        </p:nvSpPr>
        <p:spPr>
          <a:xfrm>
            <a:off x="2156346" y="849745"/>
            <a:ext cx="5526993" cy="4745836"/>
          </a:xfrm>
        </p:spPr>
        <p:txBody>
          <a:bodyPr anchor="ctr">
            <a:normAutofit/>
          </a:bodyPr>
          <a:lstStyle/>
          <a:p>
            <a:r>
              <a:rPr lang="en-US" sz="6000">
                <a:solidFill>
                  <a:srgbClr val="FFFFFF"/>
                </a:solidFill>
              </a:rPr>
              <a:t>Evaluating Sources</a:t>
            </a:r>
          </a:p>
        </p:txBody>
      </p:sp>
      <p:sp>
        <p:nvSpPr>
          <p:cNvPr id="12" name="Rectangle 11">
            <a:extLst>
              <a:ext uri="{FF2B5EF4-FFF2-40B4-BE49-F238E27FC236}">
                <a16:creationId xmlns:a16="http://schemas.microsoft.com/office/drawing/2014/main" id="{4695E140-9B6E-43E9-B17E-CDFE3FCA8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9A2EBF4A-8046-294A-8208-80D441E80E22}"/>
              </a:ext>
            </a:extLst>
          </p:cNvPr>
          <p:cNvSpPr>
            <a:spLocks noGrp="1"/>
          </p:cNvSpPr>
          <p:nvPr>
            <p:ph type="subTitle" idx="1"/>
          </p:nvPr>
        </p:nvSpPr>
        <p:spPr>
          <a:xfrm>
            <a:off x="8317076" y="668740"/>
            <a:ext cx="3147043" cy="4926841"/>
          </a:xfrm>
        </p:spPr>
        <p:txBody>
          <a:bodyPr anchor="ctr">
            <a:normAutofit/>
          </a:bodyPr>
          <a:lstStyle/>
          <a:p>
            <a:pPr>
              <a:lnSpc>
                <a:spcPct val="90000"/>
              </a:lnSpc>
            </a:pPr>
            <a:r>
              <a:rPr lang="en-US" sz="3700">
                <a:solidFill>
                  <a:srgbClr val="FFFFFF"/>
                </a:solidFill>
              </a:rPr>
              <a:t>How to Decide if Your Sources Are Reliable For Your Research Paper</a:t>
            </a:r>
          </a:p>
        </p:txBody>
      </p:sp>
      <p:sp>
        <p:nvSpPr>
          <p:cNvPr id="14" name="Rectangle 13">
            <a:extLst>
              <a:ext uri="{FF2B5EF4-FFF2-40B4-BE49-F238E27FC236}">
                <a16:creationId xmlns:a16="http://schemas.microsoft.com/office/drawing/2014/main" id="{FBC3CD9F-A361-4496-A6E0-24338B2A6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7324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39CFC-9E0A-CE40-8FC1-3C61E9899E04}"/>
              </a:ext>
            </a:extLst>
          </p:cNvPr>
          <p:cNvSpPr>
            <a:spLocks noGrp="1"/>
          </p:cNvSpPr>
          <p:nvPr>
            <p:ph type="title"/>
          </p:nvPr>
        </p:nvSpPr>
        <p:spPr>
          <a:xfrm>
            <a:off x="581192" y="702156"/>
            <a:ext cx="11029616" cy="1013800"/>
          </a:xfrm>
        </p:spPr>
        <p:txBody>
          <a:bodyPr>
            <a:normAutofit/>
          </a:bodyPr>
          <a:lstStyle/>
          <a:p>
            <a:r>
              <a:rPr lang="en-US">
                <a:solidFill>
                  <a:srgbClr val="FFFEFF"/>
                </a:solidFill>
              </a:rPr>
              <a:t>Step 3: Check for Relatability to Your Topic and Thesis</a:t>
            </a:r>
          </a:p>
        </p:txBody>
      </p:sp>
      <p:graphicFrame>
        <p:nvGraphicFramePr>
          <p:cNvPr id="5" name="Content Placeholder 2">
            <a:extLst>
              <a:ext uri="{FF2B5EF4-FFF2-40B4-BE49-F238E27FC236}">
                <a16:creationId xmlns:a16="http://schemas.microsoft.com/office/drawing/2014/main" id="{2E338E8E-A33B-4ADE-91B4-D19568625483}"/>
              </a:ext>
            </a:extLst>
          </p:cNvPr>
          <p:cNvGraphicFramePr>
            <a:graphicFrameLocks noGrp="1"/>
          </p:cNvGraphicFramePr>
          <p:nvPr>
            <p:ph idx="1"/>
            <p:extLst>
              <p:ext uri="{D42A27DB-BD31-4B8C-83A1-F6EECF244321}">
                <p14:modId xmlns:p14="http://schemas.microsoft.com/office/powerpoint/2010/main" val="3090889097"/>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5837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BBA1BB-3715-4745-B510-2AE2F46E6B19}"/>
              </a:ext>
            </a:extLst>
          </p:cNvPr>
          <p:cNvSpPr>
            <a:spLocks noGrp="1"/>
          </p:cNvSpPr>
          <p:nvPr>
            <p:ph type="title"/>
          </p:nvPr>
        </p:nvSpPr>
        <p:spPr>
          <a:xfrm>
            <a:off x="643468" y="1033389"/>
            <a:ext cx="4826256" cy="4825409"/>
          </a:xfrm>
        </p:spPr>
        <p:txBody>
          <a:bodyPr anchor="ctr">
            <a:normAutofit/>
          </a:bodyPr>
          <a:lstStyle/>
          <a:p>
            <a:r>
              <a:rPr lang="en-US" sz="5400">
                <a:solidFill>
                  <a:srgbClr val="FFFFFF"/>
                </a:solidFill>
              </a:rPr>
              <a:t>Step 4: Check that Your Sources are Substantive</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E60F441-4C6C-AE45-AB02-0CEC0D3BC335}"/>
              </a:ext>
            </a:extLst>
          </p:cNvPr>
          <p:cNvSpPr>
            <a:spLocks noGrp="1"/>
          </p:cNvSpPr>
          <p:nvPr>
            <p:ph idx="1"/>
          </p:nvPr>
        </p:nvSpPr>
        <p:spPr>
          <a:xfrm>
            <a:off x="6755769" y="1033390"/>
            <a:ext cx="4855037" cy="4825409"/>
          </a:xfrm>
          <a:ln w="57150">
            <a:noFill/>
          </a:ln>
        </p:spPr>
        <p:txBody>
          <a:bodyPr anchor="ctr">
            <a:normAutofit/>
          </a:bodyPr>
          <a:lstStyle/>
          <a:p>
            <a:pPr marL="0" indent="0">
              <a:buNone/>
            </a:pPr>
            <a:r>
              <a:rPr lang="en-US" sz="2000" dirty="0">
                <a:solidFill>
                  <a:schemeClr val="accent2">
                    <a:lumMod val="50000"/>
                  </a:schemeClr>
                </a:solidFill>
              </a:rPr>
              <a:t>To write a good research paper, you’re going to need a lot of information. If your sources are all too short and/or too general, you will end up having trouble putting the paper together. They need to go in depth, and they need to be detailed. You might think you are saving time to pick short articles that are easier to read, but those types of articles will just end up causing more problems in the end. Go for substance from the start. </a:t>
            </a:r>
          </a:p>
        </p:txBody>
      </p:sp>
    </p:spTree>
    <p:extLst>
      <p:ext uri="{BB962C8B-B14F-4D97-AF65-F5344CB8AC3E}">
        <p14:creationId xmlns:p14="http://schemas.microsoft.com/office/powerpoint/2010/main" val="2104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C8A191-1155-194F-AF75-9C29954A116A}"/>
              </a:ext>
            </a:extLst>
          </p:cNvPr>
          <p:cNvSpPr>
            <a:spLocks noGrp="1"/>
          </p:cNvSpPr>
          <p:nvPr>
            <p:ph type="title"/>
          </p:nvPr>
        </p:nvSpPr>
        <p:spPr>
          <a:xfrm>
            <a:off x="746228" y="1073231"/>
            <a:ext cx="3054091" cy="4711539"/>
          </a:xfrm>
        </p:spPr>
        <p:txBody>
          <a:bodyPr anchor="ctr">
            <a:normAutofit/>
          </a:bodyPr>
          <a:lstStyle/>
          <a:p>
            <a:r>
              <a:rPr lang="en-US" sz="3200" dirty="0">
                <a:solidFill>
                  <a:schemeClr val="accent1"/>
                </a:solidFill>
              </a:rPr>
              <a:t>Tip: Expect to replace some sources after the fact</a:t>
            </a:r>
          </a:p>
        </p:txBody>
      </p:sp>
      <p:sp>
        <p:nvSpPr>
          <p:cNvPr id="18" name="Rectangle 10">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2">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8108DC4-1142-9E42-BE93-6DB95FD944DA}"/>
              </a:ext>
            </a:extLst>
          </p:cNvPr>
          <p:cNvSpPr>
            <a:spLocks noGrp="1"/>
          </p:cNvSpPr>
          <p:nvPr>
            <p:ph idx="1"/>
          </p:nvPr>
        </p:nvSpPr>
        <p:spPr>
          <a:xfrm>
            <a:off x="4702629" y="1073231"/>
            <a:ext cx="6599582" cy="4711539"/>
          </a:xfrm>
        </p:spPr>
        <p:txBody>
          <a:bodyPr>
            <a:normAutofit/>
          </a:bodyPr>
          <a:lstStyle/>
          <a:p>
            <a:pPr marL="0" indent="0">
              <a:buNone/>
            </a:pPr>
            <a:r>
              <a:rPr lang="en-US" sz="2000" dirty="0">
                <a:solidFill>
                  <a:srgbClr val="FFFFFF"/>
                </a:solidFill>
              </a:rPr>
              <a:t>If you do a good job of putting together your bibliography, you will drastically reduce the number of sources you need to replace once you start writing the paper. However, you will not eliminate the need to keep checking for new sources. That’s just part of the process. Everyone discovers something they still need to research after they start writing. A good researcher takes that in stride and continues to search for information throughout the writing process. The goal is to start out with a solid basis of research so that even if you do keep looking for information you are searching from a stronger and stronger position each time. In other words, the more you learn, the more you’ll learn what you still need to know. Choose wisely from the start, and that process can be deeply rewarding and deeply informative. </a:t>
            </a:r>
          </a:p>
        </p:txBody>
      </p:sp>
    </p:spTree>
    <p:extLst>
      <p:ext uri="{BB962C8B-B14F-4D97-AF65-F5344CB8AC3E}">
        <p14:creationId xmlns:p14="http://schemas.microsoft.com/office/powerpoint/2010/main" val="36751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5F28DDD-9641-43BA-944D-79B068705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DB47DD-446B-5549-BD14-BD4F22519156}"/>
              </a:ext>
            </a:extLst>
          </p:cNvPr>
          <p:cNvSpPr>
            <a:spLocks noGrp="1"/>
          </p:cNvSpPr>
          <p:nvPr>
            <p:ph type="title"/>
          </p:nvPr>
        </p:nvSpPr>
        <p:spPr>
          <a:xfrm>
            <a:off x="746228" y="1037967"/>
            <a:ext cx="3054091" cy="4709131"/>
          </a:xfrm>
        </p:spPr>
        <p:txBody>
          <a:bodyPr vert="horz" lIns="91440" tIns="45720" rIns="91440" bIns="45720" rtlCol="0" anchor="ctr">
            <a:normAutofit/>
          </a:bodyPr>
          <a:lstStyle/>
          <a:p>
            <a:r>
              <a:rPr lang="en-US">
                <a:solidFill>
                  <a:schemeClr val="accent1"/>
                </a:solidFill>
              </a:rPr>
              <a:t>Why Do I Need To Evaluate My Sources?</a:t>
            </a:r>
          </a:p>
        </p:txBody>
      </p:sp>
      <p:sp>
        <p:nvSpPr>
          <p:cNvPr id="12" name="Rectangle 11">
            <a:extLst>
              <a:ext uri="{FF2B5EF4-FFF2-40B4-BE49-F238E27FC236}">
                <a16:creationId xmlns:a16="http://schemas.microsoft.com/office/drawing/2014/main" id="{32AA2954-062E-4B72-A97B-0B066FB15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10CA29A6-E0B1-40CD-ADF7-7B8E932A3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DD5F866-AD72-475A-B6C6-54E4577D4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C02BAD4C-6EA9-4F10-92D4-A1C8C53DA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Content Placeholder 2">
            <a:extLst>
              <a:ext uri="{FF2B5EF4-FFF2-40B4-BE49-F238E27FC236}">
                <a16:creationId xmlns:a16="http://schemas.microsoft.com/office/drawing/2014/main" id="{7BC13D4A-76DB-47C8-853D-03CA739EBD8B}"/>
              </a:ext>
            </a:extLst>
          </p:cNvPr>
          <p:cNvGraphicFramePr>
            <a:graphicFrameLocks noGrp="1"/>
          </p:cNvGraphicFramePr>
          <p:nvPr>
            <p:ph idx="1"/>
            <p:extLst>
              <p:ext uri="{D42A27DB-BD31-4B8C-83A1-F6EECF244321}">
                <p14:modId xmlns:p14="http://schemas.microsoft.com/office/powerpoint/2010/main" val="2583820131"/>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577494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8C97474-5879-4DB5-B4F3-F0357104B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a:extLst>
              <a:ext uri="{FF2B5EF4-FFF2-40B4-BE49-F238E27FC236}">
                <a16:creationId xmlns:a16="http://schemas.microsoft.com/office/drawing/2014/main" id="{FA0BAAEC-F25D-4DBB-A197-A0C9F210B064}"/>
              </a:ext>
            </a:extLst>
          </p:cNvPr>
          <p:cNvPicPr>
            <a:picLocks noChangeAspect="1"/>
          </p:cNvPicPr>
          <p:nvPr/>
        </p:nvPicPr>
        <p:blipFill>
          <a:blip r:embed="rId2">
            <a:extLst>
              <a:ext uri="{96DAC541-7B7A-43D3-8B79-37D633B846F1}">
                <asvg:svgBlip xmlns:asvg="http://schemas.microsoft.com/office/drawing/2016/SVG/main" r:embed="rId3"/>
              </a:ext>
            </a:extLst>
          </a:blip>
          <a:stretch/>
        </p:blipFill>
        <p:spPr>
          <a:xfrm>
            <a:off x="720636" y="791045"/>
            <a:ext cx="5476375" cy="5476375"/>
          </a:xfrm>
          <a:prstGeom prst="rect">
            <a:avLst/>
          </a:prstGeom>
        </p:spPr>
      </p:pic>
      <p:sp>
        <p:nvSpPr>
          <p:cNvPr id="23" name="Rectangle 22">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7C9CCD5-7C0E-4A48-9103-E38FCBC9690C}"/>
              </a:ext>
            </a:extLst>
          </p:cNvPr>
          <p:cNvSpPr>
            <a:spLocks noGrp="1"/>
          </p:cNvSpPr>
          <p:nvPr>
            <p:ph type="title"/>
          </p:nvPr>
        </p:nvSpPr>
        <p:spPr>
          <a:xfrm>
            <a:off x="6873606" y="938022"/>
            <a:ext cx="4597758" cy="1188720"/>
          </a:xfrm>
        </p:spPr>
        <p:txBody>
          <a:bodyPr>
            <a:normAutofit/>
          </a:bodyPr>
          <a:lstStyle/>
          <a:p>
            <a:pPr>
              <a:lnSpc>
                <a:spcPct val="90000"/>
              </a:lnSpc>
            </a:pPr>
            <a:r>
              <a:rPr lang="en-US" sz="2600">
                <a:solidFill>
                  <a:schemeClr val="tx1"/>
                </a:solidFill>
              </a:rPr>
              <a:t>Tip: Re-Evaluate Sources for Quality After Completing Bibliography</a:t>
            </a:r>
          </a:p>
        </p:txBody>
      </p:sp>
      <p:sp>
        <p:nvSpPr>
          <p:cNvPr id="3" name="Content Placeholder 2">
            <a:extLst>
              <a:ext uri="{FF2B5EF4-FFF2-40B4-BE49-F238E27FC236}">
                <a16:creationId xmlns:a16="http://schemas.microsoft.com/office/drawing/2014/main" id="{81D43F19-53F2-C44B-956B-EA68A52C6C34}"/>
              </a:ext>
            </a:extLst>
          </p:cNvPr>
          <p:cNvSpPr>
            <a:spLocks noGrp="1"/>
          </p:cNvSpPr>
          <p:nvPr>
            <p:ph idx="1"/>
          </p:nvPr>
        </p:nvSpPr>
        <p:spPr>
          <a:xfrm>
            <a:off x="6873606" y="2340864"/>
            <a:ext cx="4597758" cy="3793237"/>
          </a:xfrm>
        </p:spPr>
        <p:txBody>
          <a:bodyPr>
            <a:normAutofit/>
          </a:bodyPr>
          <a:lstStyle/>
          <a:p>
            <a:pPr marL="0" indent="0">
              <a:buNone/>
            </a:pPr>
            <a:r>
              <a:rPr lang="en-US" dirty="0">
                <a:solidFill>
                  <a:schemeClr val="tx1"/>
                </a:solidFill>
              </a:rPr>
              <a:t>You should have already evaluated your sources for quality as you searched for them, but before completing your bibliography and starting your paper, you need to check them one more time for suitability. This will save you from discovering after putting a lot of time into the paper that some of your sources are not acceptable. </a:t>
            </a:r>
          </a:p>
          <a:p>
            <a:pPr marL="0" indent="0">
              <a:buNone/>
            </a:pPr>
            <a:endParaRPr lang="en-US" dirty="0">
              <a:solidFill>
                <a:schemeClr val="tx1"/>
              </a:solidFill>
            </a:endParaRPr>
          </a:p>
        </p:txBody>
      </p:sp>
    </p:spTree>
    <p:extLst>
      <p:ext uri="{BB962C8B-B14F-4D97-AF65-F5344CB8AC3E}">
        <p14:creationId xmlns:p14="http://schemas.microsoft.com/office/powerpoint/2010/main" val="278888041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DC2B16-19E4-D948-8CA0-370C97CBE7C3}"/>
              </a:ext>
            </a:extLst>
          </p:cNvPr>
          <p:cNvSpPr>
            <a:spLocks noGrp="1"/>
          </p:cNvSpPr>
          <p:nvPr>
            <p:ph type="title"/>
          </p:nvPr>
        </p:nvSpPr>
        <p:spPr>
          <a:xfrm>
            <a:off x="643468" y="1033389"/>
            <a:ext cx="4826256" cy="4825409"/>
          </a:xfrm>
        </p:spPr>
        <p:txBody>
          <a:bodyPr anchor="ctr">
            <a:normAutofit/>
          </a:bodyPr>
          <a:lstStyle/>
          <a:p>
            <a:r>
              <a:rPr lang="en-US" sz="5400">
                <a:solidFill>
                  <a:srgbClr val="FFFFFF"/>
                </a:solidFill>
              </a:rPr>
              <a:t>Step 1: Double-Check the Assignment</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06D10B6-139E-194F-88CE-D187B9AA3C54}"/>
              </a:ext>
            </a:extLst>
          </p:cNvPr>
          <p:cNvSpPr>
            <a:spLocks noGrp="1"/>
          </p:cNvSpPr>
          <p:nvPr>
            <p:ph idx="1"/>
          </p:nvPr>
        </p:nvSpPr>
        <p:spPr>
          <a:xfrm>
            <a:off x="6755769" y="1033390"/>
            <a:ext cx="4855037" cy="4825409"/>
          </a:xfrm>
          <a:ln w="57150">
            <a:noFill/>
          </a:ln>
        </p:spPr>
        <p:txBody>
          <a:bodyPr anchor="ctr">
            <a:normAutofit/>
          </a:bodyPr>
          <a:lstStyle/>
          <a:p>
            <a:r>
              <a:rPr lang="en-US" sz="2000">
                <a:solidFill>
                  <a:schemeClr val="accent2">
                    <a:lumMod val="50000"/>
                  </a:schemeClr>
                </a:solidFill>
              </a:rPr>
              <a:t>Go back through previous information provided in the assignment to make sure you have not picked any sources that are not allowed. </a:t>
            </a:r>
          </a:p>
          <a:p>
            <a:pPr lvl="1"/>
            <a:r>
              <a:rPr lang="en-US" sz="2000">
                <a:solidFill>
                  <a:schemeClr val="accent2">
                    <a:lumMod val="50000"/>
                  </a:schemeClr>
                </a:solidFill>
              </a:rPr>
              <a:t>Examples of unacceptable sources: Wikipedia, general encyclopedias, blogs, advertisements, abstracts, conspiracy theories, heavily biased sources, websites that don’t provide credentials, outdated sources, etc.</a:t>
            </a:r>
          </a:p>
        </p:txBody>
      </p:sp>
    </p:spTree>
    <p:extLst>
      <p:ext uri="{BB962C8B-B14F-4D97-AF65-F5344CB8AC3E}">
        <p14:creationId xmlns:p14="http://schemas.microsoft.com/office/powerpoint/2010/main" val="314848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1173492-232A-49DE-BDC7-083089A57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E9B5FC-1340-3F45-ADB4-AB60EA67D11B}"/>
              </a:ext>
            </a:extLst>
          </p:cNvPr>
          <p:cNvSpPr>
            <a:spLocks noGrp="1"/>
          </p:cNvSpPr>
          <p:nvPr>
            <p:ph type="title"/>
          </p:nvPr>
        </p:nvSpPr>
        <p:spPr>
          <a:xfrm>
            <a:off x="446534" y="4999383"/>
            <a:ext cx="11293599" cy="952428"/>
          </a:xfrm>
        </p:spPr>
        <p:txBody>
          <a:bodyPr anchor="ctr">
            <a:normAutofit/>
          </a:bodyPr>
          <a:lstStyle/>
          <a:p>
            <a:r>
              <a:rPr lang="en-US">
                <a:solidFill>
                  <a:schemeClr val="accent1"/>
                </a:solidFill>
              </a:rPr>
              <a:t>Step 2: Check for Timeliness</a:t>
            </a:r>
          </a:p>
        </p:txBody>
      </p:sp>
      <p:sp>
        <p:nvSpPr>
          <p:cNvPr id="13" name="Rectangle 12">
            <a:extLst>
              <a:ext uri="{FF2B5EF4-FFF2-40B4-BE49-F238E27FC236}">
                <a16:creationId xmlns:a16="http://schemas.microsoft.com/office/drawing/2014/main" id="{114DA3E2-0F3B-4BC1-8BDE-F8D8652C8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1"/>
            <a:ext cx="11298933" cy="43770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D76DD9DF-63DA-459C-870F-13DB9B877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6057326"/>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35A0E30D-E679-4888-8B6A-53423674C2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6057326"/>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64922EA5-5BA7-40E8-A476-ED770FCCC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053769"/>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Content Placeholder 2">
            <a:extLst>
              <a:ext uri="{FF2B5EF4-FFF2-40B4-BE49-F238E27FC236}">
                <a16:creationId xmlns:a16="http://schemas.microsoft.com/office/drawing/2014/main" id="{E81ECDE5-65CD-4EC1-9532-67C2402657CA}"/>
              </a:ext>
            </a:extLst>
          </p:cNvPr>
          <p:cNvGraphicFramePr>
            <a:graphicFrameLocks noGrp="1"/>
          </p:cNvGraphicFramePr>
          <p:nvPr>
            <p:ph idx="1"/>
            <p:extLst>
              <p:ext uri="{D42A27DB-BD31-4B8C-83A1-F6EECF244321}">
                <p14:modId xmlns:p14="http://schemas.microsoft.com/office/powerpoint/2010/main" val="1351671276"/>
              </p:ext>
            </p:extLst>
          </p:nvPr>
        </p:nvGraphicFramePr>
        <p:xfrm>
          <a:off x="1090001" y="1093924"/>
          <a:ext cx="10004654" cy="3145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130064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58001E-82C7-1348-8E3F-BEF972C6E57F}"/>
              </a:ext>
            </a:extLst>
          </p:cNvPr>
          <p:cNvSpPr>
            <a:spLocks noGrp="1"/>
          </p:cNvSpPr>
          <p:nvPr>
            <p:ph type="title"/>
          </p:nvPr>
        </p:nvSpPr>
        <p:spPr>
          <a:xfrm>
            <a:off x="746228" y="1073231"/>
            <a:ext cx="3054091" cy="4711539"/>
          </a:xfrm>
        </p:spPr>
        <p:txBody>
          <a:bodyPr anchor="ctr">
            <a:normAutofit/>
          </a:bodyPr>
          <a:lstStyle/>
          <a:p>
            <a:r>
              <a:rPr lang="en-US" sz="3200" dirty="0">
                <a:solidFill>
                  <a:schemeClr val="accent1"/>
                </a:solidFill>
              </a:rPr>
              <a:t>TIP: Seek Current Scholarship on Historical Topics </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1A61CCA-2BD2-2541-B6C4-4C2A4EA01FBC}"/>
              </a:ext>
            </a:extLst>
          </p:cNvPr>
          <p:cNvSpPr>
            <a:spLocks noGrp="1"/>
          </p:cNvSpPr>
          <p:nvPr>
            <p:ph idx="1"/>
          </p:nvPr>
        </p:nvSpPr>
        <p:spPr>
          <a:xfrm>
            <a:off x="4702629" y="1073231"/>
            <a:ext cx="6599582" cy="4711539"/>
          </a:xfrm>
        </p:spPr>
        <p:txBody>
          <a:bodyPr>
            <a:normAutofit/>
          </a:bodyPr>
          <a:lstStyle/>
          <a:p>
            <a:pPr marL="0" indent="0">
              <a:buNone/>
            </a:pPr>
            <a:r>
              <a:rPr lang="en-US" sz="2000" dirty="0">
                <a:solidFill>
                  <a:srgbClr val="FFFFFF"/>
                </a:solidFill>
              </a:rPr>
              <a:t>Even with historical topics, it’s usually best to look for more recent books and articles. Although the actual events of the past will not have changed, current scholarly understanding of those events may have. Just in case new discoveries have been made, check your dates to be sure you have the latest possible information. </a:t>
            </a:r>
          </a:p>
          <a:p>
            <a:pPr marL="0" indent="0">
              <a:buNone/>
            </a:pPr>
            <a:endParaRPr lang="en-US" sz="2000" dirty="0">
              <a:solidFill>
                <a:srgbClr val="FFFFFF"/>
              </a:solidFill>
            </a:endParaRPr>
          </a:p>
        </p:txBody>
      </p:sp>
    </p:spTree>
    <p:extLst>
      <p:ext uri="{BB962C8B-B14F-4D97-AF65-F5344CB8AC3E}">
        <p14:creationId xmlns:p14="http://schemas.microsoft.com/office/powerpoint/2010/main" val="262360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B6895-F981-8D4C-8940-7E83D1F2EC06}"/>
              </a:ext>
            </a:extLst>
          </p:cNvPr>
          <p:cNvSpPr>
            <a:spLocks noGrp="1"/>
          </p:cNvSpPr>
          <p:nvPr>
            <p:ph type="title"/>
          </p:nvPr>
        </p:nvSpPr>
        <p:spPr>
          <a:xfrm>
            <a:off x="643468" y="1033389"/>
            <a:ext cx="4826256" cy="4825409"/>
          </a:xfrm>
        </p:spPr>
        <p:txBody>
          <a:bodyPr anchor="ctr">
            <a:normAutofit/>
          </a:bodyPr>
          <a:lstStyle/>
          <a:p>
            <a:pPr>
              <a:lnSpc>
                <a:spcPct val="90000"/>
              </a:lnSpc>
            </a:pPr>
            <a:r>
              <a:rPr lang="en-US" sz="5400" dirty="0">
                <a:solidFill>
                  <a:srgbClr val="FFFFFF"/>
                </a:solidFill>
              </a:rPr>
              <a:t>The Exception: When Older Sources Are Best</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41CD57D-B704-0542-A026-83CB47F8E25D}"/>
              </a:ext>
            </a:extLst>
          </p:cNvPr>
          <p:cNvSpPr>
            <a:spLocks noGrp="1"/>
          </p:cNvSpPr>
          <p:nvPr>
            <p:ph idx="1"/>
          </p:nvPr>
        </p:nvSpPr>
        <p:spPr>
          <a:xfrm>
            <a:off x="6755769" y="1033390"/>
            <a:ext cx="4855037" cy="4825409"/>
          </a:xfrm>
          <a:ln w="57150">
            <a:noFill/>
          </a:ln>
        </p:spPr>
        <p:txBody>
          <a:bodyPr anchor="ctr">
            <a:normAutofit/>
          </a:bodyPr>
          <a:lstStyle/>
          <a:p>
            <a:pPr>
              <a:lnSpc>
                <a:spcPct val="90000"/>
              </a:lnSpc>
            </a:pPr>
            <a:r>
              <a:rPr lang="en-US" sz="1600" b="1" dirty="0">
                <a:solidFill>
                  <a:schemeClr val="accent2">
                    <a:lumMod val="50000"/>
                  </a:schemeClr>
                </a:solidFill>
              </a:rPr>
              <a:t>Primary Sources</a:t>
            </a:r>
            <a:r>
              <a:rPr lang="en-US" sz="1600" dirty="0">
                <a:solidFill>
                  <a:schemeClr val="accent2">
                    <a:lumMod val="50000"/>
                  </a:schemeClr>
                </a:solidFill>
              </a:rPr>
              <a:t>: These are original sources and documents related to your topic from the initial time period. They might include official records, firsthand accounts, recordings of speeches, and other information that comes directly from the time, place, and people involved in the event. While many of your sources for a research paper, even on a historical topic, will be secondary sources that come from later scholars, primary sources can be essential to historical research. </a:t>
            </a:r>
          </a:p>
          <a:p>
            <a:pPr>
              <a:lnSpc>
                <a:spcPct val="90000"/>
              </a:lnSpc>
            </a:pPr>
            <a:r>
              <a:rPr lang="en-US" sz="1600" b="1" dirty="0">
                <a:solidFill>
                  <a:schemeClr val="accent2">
                    <a:lumMod val="50000"/>
                  </a:schemeClr>
                </a:solidFill>
              </a:rPr>
              <a:t>Seminal Works: </a:t>
            </a:r>
            <a:r>
              <a:rPr lang="en-US" sz="1600" dirty="0">
                <a:solidFill>
                  <a:schemeClr val="accent2">
                    <a:lumMod val="50000"/>
                  </a:schemeClr>
                </a:solidFill>
              </a:rPr>
              <a:t>In academic research, seminal texts are usually publications that changed the whole field of study on a given topic and gave us a unique understanding that persists to this day. For example, Einstein’s Theory of Relativity is a seminal work in the field of physics. While many people have written more recent scholarship on the topic, you still need the one big game changer source to make your research on the topic complete. </a:t>
            </a:r>
          </a:p>
        </p:txBody>
      </p:sp>
    </p:spTree>
    <p:extLst>
      <p:ext uri="{BB962C8B-B14F-4D97-AF65-F5344CB8AC3E}">
        <p14:creationId xmlns:p14="http://schemas.microsoft.com/office/powerpoint/2010/main" val="2246024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5EF141-C31E-7F4D-B4A3-67B830231BEC}"/>
              </a:ext>
            </a:extLst>
          </p:cNvPr>
          <p:cNvSpPr>
            <a:spLocks noGrp="1"/>
          </p:cNvSpPr>
          <p:nvPr>
            <p:ph type="title"/>
          </p:nvPr>
        </p:nvSpPr>
        <p:spPr>
          <a:xfrm>
            <a:off x="746228" y="1073231"/>
            <a:ext cx="3054091" cy="4711539"/>
          </a:xfrm>
        </p:spPr>
        <p:txBody>
          <a:bodyPr anchor="ctr">
            <a:normAutofit/>
          </a:bodyPr>
          <a:lstStyle/>
          <a:p>
            <a:pPr>
              <a:lnSpc>
                <a:spcPct val="90000"/>
              </a:lnSpc>
            </a:pPr>
            <a:r>
              <a:rPr lang="en-US" sz="3200">
                <a:solidFill>
                  <a:schemeClr val="accent1"/>
                </a:solidFill>
              </a:rPr>
              <a:t>How Do I Know When To Use Primary Sources and When To Use The Most Recent Secondary Sources?</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D8093AD-B90F-D845-AF0B-BFA0C0EA4794}"/>
              </a:ext>
            </a:extLst>
          </p:cNvPr>
          <p:cNvSpPr>
            <a:spLocks noGrp="1"/>
          </p:cNvSpPr>
          <p:nvPr>
            <p:ph idx="1"/>
          </p:nvPr>
        </p:nvSpPr>
        <p:spPr>
          <a:xfrm>
            <a:off x="4702629" y="1073231"/>
            <a:ext cx="6599582" cy="4711539"/>
          </a:xfrm>
        </p:spPr>
        <p:txBody>
          <a:bodyPr>
            <a:normAutofit/>
          </a:bodyPr>
          <a:lstStyle/>
          <a:p>
            <a:r>
              <a:rPr lang="en-US" sz="2000">
                <a:solidFill>
                  <a:srgbClr val="FFFFFF"/>
                </a:solidFill>
              </a:rPr>
              <a:t>Do both!</a:t>
            </a:r>
          </a:p>
          <a:p>
            <a:pPr lvl="1"/>
            <a:r>
              <a:rPr lang="en-US" sz="2000">
                <a:solidFill>
                  <a:srgbClr val="FFFFFF"/>
                </a:solidFill>
              </a:rPr>
              <a:t>If your topic calls for primary sources or seminal works in order to fully explore what can be known about it, by all means, make sure you include those sources in your paper. Don’t stop there, though. Balance your perspective on the topic out by also including the most recent scholarship related to the topic. This is not an either/or situation. Both ends of the spectrum are necessary for good research. </a:t>
            </a:r>
          </a:p>
        </p:txBody>
      </p:sp>
    </p:spTree>
    <p:extLst>
      <p:ext uri="{BB962C8B-B14F-4D97-AF65-F5344CB8AC3E}">
        <p14:creationId xmlns:p14="http://schemas.microsoft.com/office/powerpoint/2010/main" val="2383551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75F28DDD-9641-43BA-944D-79B068705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16A83A-C870-4E4F-9C55-B4EB044B5F0D}"/>
              </a:ext>
            </a:extLst>
          </p:cNvPr>
          <p:cNvSpPr>
            <a:spLocks noGrp="1"/>
          </p:cNvSpPr>
          <p:nvPr>
            <p:ph type="title"/>
          </p:nvPr>
        </p:nvSpPr>
        <p:spPr>
          <a:xfrm>
            <a:off x="746228" y="1037967"/>
            <a:ext cx="3054091" cy="4709131"/>
          </a:xfrm>
        </p:spPr>
        <p:txBody>
          <a:bodyPr anchor="ctr">
            <a:normAutofit/>
          </a:bodyPr>
          <a:lstStyle/>
          <a:p>
            <a:r>
              <a:rPr lang="en-US">
                <a:solidFill>
                  <a:schemeClr val="accent1"/>
                </a:solidFill>
              </a:rPr>
              <a:t>Step 2: Check for Credibility</a:t>
            </a:r>
          </a:p>
        </p:txBody>
      </p:sp>
      <p:sp>
        <p:nvSpPr>
          <p:cNvPr id="20" name="Rectangle 10">
            <a:extLst>
              <a:ext uri="{FF2B5EF4-FFF2-40B4-BE49-F238E27FC236}">
                <a16:creationId xmlns:a16="http://schemas.microsoft.com/office/drawing/2014/main" id="{32AA2954-062E-4B72-A97B-0B066FB15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0CA29A6-E0B1-40CD-ADF7-7B8E932A3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14">
            <a:extLst>
              <a:ext uri="{FF2B5EF4-FFF2-40B4-BE49-F238E27FC236}">
                <a16:creationId xmlns:a16="http://schemas.microsoft.com/office/drawing/2014/main" id="{8DD5F866-AD72-475A-B6C6-54E4577D4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16">
            <a:extLst>
              <a:ext uri="{FF2B5EF4-FFF2-40B4-BE49-F238E27FC236}">
                <a16:creationId xmlns:a16="http://schemas.microsoft.com/office/drawing/2014/main" id="{C02BAD4C-6EA9-4F10-92D4-A1C8C53DA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3" name="Content Placeholder 2">
            <a:extLst>
              <a:ext uri="{FF2B5EF4-FFF2-40B4-BE49-F238E27FC236}">
                <a16:creationId xmlns:a16="http://schemas.microsoft.com/office/drawing/2014/main" id="{9BEB7F47-5D99-4759-A773-9D04A61AAF90}"/>
              </a:ext>
            </a:extLst>
          </p:cNvPr>
          <p:cNvGraphicFramePr>
            <a:graphicFrameLocks noGrp="1"/>
          </p:cNvGraphicFramePr>
          <p:nvPr>
            <p:ph idx="1"/>
            <p:extLst>
              <p:ext uri="{D42A27DB-BD31-4B8C-83A1-F6EECF244321}">
                <p14:modId xmlns:p14="http://schemas.microsoft.com/office/powerpoint/2010/main" val="434350197"/>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64026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1</TotalTime>
  <Words>1083</Words>
  <Application>Microsoft Macintosh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Wingdings 2</vt:lpstr>
      <vt:lpstr>Dividend</vt:lpstr>
      <vt:lpstr>Evaluating Sources</vt:lpstr>
      <vt:lpstr>Why Do I Need To Evaluate My Sources?</vt:lpstr>
      <vt:lpstr>Tip: Re-Evaluate Sources for Quality After Completing Bibliography</vt:lpstr>
      <vt:lpstr>Step 1: Double-Check the Assignment</vt:lpstr>
      <vt:lpstr>Step 2: Check for Timeliness</vt:lpstr>
      <vt:lpstr>TIP: Seek Current Scholarship on Historical Topics </vt:lpstr>
      <vt:lpstr>The Exception: When Older Sources Are Best</vt:lpstr>
      <vt:lpstr>How Do I Know When To Use Primary Sources and When To Use The Most Recent Secondary Sources?</vt:lpstr>
      <vt:lpstr>Step 2: Check for Credibility</vt:lpstr>
      <vt:lpstr>Step 3: Check for Relatability to Your Topic and Thesis</vt:lpstr>
      <vt:lpstr>Step 4: Check that Your Sources are Substantive</vt:lpstr>
      <vt:lpstr>Tip: Expect to replace some sources after the fact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Sources</dc:title>
  <dc:creator>Microsoft Office User</dc:creator>
  <cp:lastModifiedBy>Microsoft Office User</cp:lastModifiedBy>
  <cp:revision>1</cp:revision>
  <dcterms:created xsi:type="dcterms:W3CDTF">2020-09-20T01:09:31Z</dcterms:created>
  <dcterms:modified xsi:type="dcterms:W3CDTF">2020-09-20T01:10:41Z</dcterms:modified>
</cp:coreProperties>
</file>